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1" r:id="rId5"/>
    <p:sldId id="263" r:id="rId6"/>
    <p:sldId id="264" r:id="rId7"/>
    <p:sldId id="266" r:id="rId8"/>
    <p:sldId id="268" r:id="rId9"/>
    <p:sldId id="269" r:id="rId10"/>
    <p:sldId id="270" r:id="rId1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96" y="-63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CA1C4F88-385F-4C9D-9391-13E06DA38DC7}" type="datetimeFigureOut">
              <a:rPr lang="en-US"/>
              <a:pPr>
                <a:defRPr/>
              </a:pPr>
              <a:t>11/4/2009</a:t>
            </a:fld>
            <a:endParaRPr lang="en-US"/>
          </a:p>
        </p:txBody>
      </p:sp>
      <p:sp>
        <p:nvSpPr>
          <p:cNvPr id="5" name="Footer Placeholder 18"/>
          <p:cNvSpPr>
            <a:spLocks noGrp="1"/>
          </p:cNvSpPr>
          <p:nvPr>
            <p:ph type="ftr" sz="quarter" idx="11"/>
          </p:nvPr>
        </p:nvSpPr>
        <p:spPr/>
        <p:txBody>
          <a:bodyPr/>
          <a:lstStyle>
            <a:lvl1pPr>
              <a:defRPr/>
            </a:lvl1pPr>
          </a:lstStyle>
          <a:p>
            <a:pPr>
              <a:defRPr/>
            </a:pPr>
            <a:endParaRPr lang="en-US"/>
          </a:p>
        </p:txBody>
      </p:sp>
      <p:sp>
        <p:nvSpPr>
          <p:cNvPr id="6" name="Slide Number Placeholder 26"/>
          <p:cNvSpPr>
            <a:spLocks noGrp="1"/>
          </p:cNvSpPr>
          <p:nvPr>
            <p:ph type="sldNum" sz="quarter" idx="12"/>
          </p:nvPr>
        </p:nvSpPr>
        <p:spPr/>
        <p:txBody>
          <a:bodyPr/>
          <a:lstStyle>
            <a:lvl1pPr>
              <a:defRPr/>
            </a:lvl1pPr>
          </a:lstStyle>
          <a:p>
            <a:pPr>
              <a:defRPr/>
            </a:pPr>
            <a:fld id="{5A8321C7-390C-4364-88AF-50D5B84A0FBC}"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93699E6A-876B-402D-B522-4992A4DCD86D}" type="datetimeFigureOut">
              <a:rPr lang="en-US"/>
              <a:pPr>
                <a:defRPr/>
              </a:pPr>
              <a:t>11/4/2009</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812DB0A7-4422-40B2-8ABE-4A830789BFD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B4D4D162-E7D8-4369-8C64-0D05AE8D87EC}" type="datetimeFigureOut">
              <a:rPr lang="en-US"/>
              <a:pPr>
                <a:defRPr/>
              </a:pPr>
              <a:t>11/4/2009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88F81E9-6C6B-411F-9C81-B812B7D170FB}"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9C6541C0-F504-4161-B216-0FCF9DAB4061}" type="datetimeFigureOut">
              <a:rPr lang="en-US"/>
              <a:pPr>
                <a:defRPr/>
              </a:pPr>
              <a:t>11/4/2009</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41721086-C157-4507-B9F5-A5C8440532E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507AC505-3C0B-4DCB-BCB6-245A435C9ECA}" type="datetimeFigureOut">
              <a:rPr lang="en-US"/>
              <a:pPr>
                <a:defRPr/>
              </a:pPr>
              <a:t>11/4/2009</a:t>
            </a:fld>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4CDFF2D6-410E-47EA-B6B8-E8A936C2A63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C773EEDA-67C2-4C81-B26C-FCECF1611841}" type="datetimeFigureOut">
              <a:rPr lang="en-US"/>
              <a:pPr>
                <a:defRPr/>
              </a:pPr>
              <a:t>11/4/2009</a:t>
            </a:fld>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37DCA4CD-1F14-419F-99A2-6440BED553C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556B6EE7-D045-4551-856D-E51EBFB7CE73}" type="datetimeFigureOut">
              <a:rPr lang="en-US"/>
              <a:pPr>
                <a:defRPr/>
              </a:pPr>
              <a:t>11/4/2009</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A182BA74-9629-42E9-9929-7E3CCBCA453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8FEF3CCA-F9C7-4C4D-BBCE-B7D801CF1967}" type="datetimeFigureOut">
              <a:rPr lang="en-US"/>
              <a:pPr>
                <a:defRPr/>
              </a:pPr>
              <a:t>11/4/2009</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EB2E2379-FF24-4076-96D6-45F0E8E6080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2BCA47F3-1FC0-4B04-9971-48115206B4ED}" type="datetimeFigureOut">
              <a:rPr lang="en-US"/>
              <a:pPr>
                <a:defRPr/>
              </a:pPr>
              <a:t>11/4/2009</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61625F52-E46B-4DA4-B8E6-728B6F52434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15D458AE-2954-4C18-807F-8EFC8003D03D}" type="datetimeFigureOut">
              <a:rPr lang="en-US"/>
              <a:pPr>
                <a:defRPr/>
              </a:pPr>
              <a:t>11/4/2009</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DEE9AB42-D1B2-4F7E-8930-5BE96A54256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324CA2CC-DC74-44E9-9535-909B37AF688D}" type="datetimeFigureOut">
              <a:rPr lang="en-US"/>
              <a:pPr>
                <a:defRPr/>
              </a:pPr>
              <a:t>11/4/2009</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6C5DC2E4-949A-42E1-AB9A-553A6E8F20A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fld id="{CB164EF6-D95C-4F68-8F8F-D08C5F756358}" type="datetimeFigureOut">
              <a:rPr lang="en-US"/>
              <a:pPr>
                <a:defRPr/>
              </a:pPr>
              <a:t>11/4/2009</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chemeClr val="tx2">
                    <a:shade val="90000"/>
                  </a:schemeClr>
                </a:solidFill>
                <a:latin typeface="+mn-lt"/>
              </a:defRPr>
            </a:lvl1pPr>
          </a:lstStyle>
          <a:p>
            <a:pPr>
              <a:defRPr/>
            </a:pPr>
            <a:fld id="{14A2FC53-6E09-44C4-AE57-5C7E5977EBA5}" type="slidenum">
              <a:rPr lang="en-US"/>
              <a:pPr>
                <a:defRPr/>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grpSp>
    </p:spTree>
  </p:cSld>
  <p:clrMap bg1="lt1" tx1="dk1" bg2="lt2" tx2="dk2" accent1="accent1" accent2="accent2" accent3="accent3" accent4="accent4" accent5="accent5" accent6="accent6" hlink="hlink" folHlink="folHlink"/>
  <p:sldLayoutIdLst>
    <p:sldLayoutId id="2147483697" r:id="rId1"/>
    <p:sldLayoutId id="2147483689" r:id="rId2"/>
    <p:sldLayoutId id="2147483698" r:id="rId3"/>
    <p:sldLayoutId id="2147483690" r:id="rId4"/>
    <p:sldLayoutId id="2147483691" r:id="rId5"/>
    <p:sldLayoutId id="2147483692" r:id="rId6"/>
    <p:sldLayoutId id="2147483693" r:id="rId7"/>
    <p:sldLayoutId id="2147483694" r:id="rId8"/>
    <p:sldLayoutId id="2147483699" r:id="rId9"/>
    <p:sldLayoutId id="2147483695" r:id="rId10"/>
    <p:sldLayoutId id="2147483696"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hyperlink" Target="http://hpwren.ucsd.edu/news/20070523/" TargetMode="Externa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jpeg"/><Relationship Id="rId12" Type="http://schemas.openxmlformats.org/officeDocument/2006/relationships/image" Target="../media/image24.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s>
</file>

<file path=ppt/slides/_rels/slide5.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8.png"/><Relationship Id="rId2" Type="http://schemas.openxmlformats.org/officeDocument/2006/relationships/image" Target="../media/image27.jpeg"/><Relationship Id="rId1" Type="http://schemas.openxmlformats.org/officeDocument/2006/relationships/slideLayout" Target="../slideLayouts/slideLayout6.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2.jpeg"/><Relationship Id="rId1" Type="http://schemas.openxmlformats.org/officeDocument/2006/relationships/slideLayout" Target="../slideLayouts/slideLayout3.xml"/><Relationship Id="rId4" Type="http://schemas.openxmlformats.org/officeDocument/2006/relationships/image" Target="../media/image33.jpeg"/></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8.png"/><Relationship Id="rId4" Type="http://schemas.openxmlformats.org/officeDocument/2006/relationships/image" Target="../media/image36.png"/></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228600" y="-304800"/>
            <a:ext cx="8686800" cy="1190625"/>
          </a:xfrm>
          <a:prstGeom prst="rect">
            <a:avLst/>
          </a:prstGeom>
          <a:noFill/>
          <a:ln w="9525">
            <a:noFill/>
            <a:miter lim="800000"/>
            <a:headEnd/>
            <a:tailEnd/>
          </a:ln>
        </p:spPr>
        <p:txBody>
          <a:bodyPr anchor="ctr">
            <a:spAutoFit/>
          </a:bodyPr>
          <a:lstStyle/>
          <a:p>
            <a:r>
              <a:rPr lang="en-US" b="1" dirty="0">
                <a:latin typeface="Constantia" pitchFamily="18" charset="0"/>
                <a:hlinkClick r:id="rId2"/>
              </a:rPr>
              <a:t> </a:t>
            </a:r>
            <a:r>
              <a:rPr lang="en-US" dirty="0">
                <a:latin typeface="Constantia" pitchFamily="18" charset="0"/>
              </a:rPr>
              <a:t/>
            </a:r>
            <a:br>
              <a:rPr lang="en-US" dirty="0">
                <a:latin typeface="Constantia" pitchFamily="18" charset="0"/>
              </a:rPr>
            </a:br>
            <a:endParaRPr lang="en-US" b="1" dirty="0">
              <a:latin typeface="Constantia" pitchFamily="18" charset="0"/>
            </a:endParaRPr>
          </a:p>
          <a:p>
            <a:r>
              <a:rPr lang="en-US" b="1" dirty="0">
                <a:latin typeface="Constantia" pitchFamily="18" charset="0"/>
              </a:rPr>
              <a:t>                                            </a:t>
            </a:r>
            <a:r>
              <a:rPr lang="en-US" b="1" dirty="0">
                <a:solidFill>
                  <a:schemeClr val="bg2"/>
                </a:solidFill>
                <a:latin typeface="Constantia" pitchFamily="18" charset="0"/>
              </a:rPr>
              <a:t>Evolution of California Firefighting</a:t>
            </a:r>
          </a:p>
          <a:p>
            <a:r>
              <a:rPr lang="en-US" b="1" dirty="0">
                <a:latin typeface="Constantia" pitchFamily="18" charset="0"/>
              </a:rPr>
              <a:t>                                 </a:t>
            </a:r>
            <a:endParaRPr lang="en-US" dirty="0">
              <a:solidFill>
                <a:srgbClr val="0033CC"/>
              </a:solidFill>
              <a:latin typeface="Constantia" pitchFamily="18" charset="0"/>
            </a:endParaRPr>
          </a:p>
        </p:txBody>
      </p:sp>
      <p:sp>
        <p:nvSpPr>
          <p:cNvPr id="5123" name="Rectangle 5"/>
          <p:cNvSpPr>
            <a:spLocks noChangeArrowheads="1"/>
          </p:cNvSpPr>
          <p:nvPr/>
        </p:nvSpPr>
        <p:spPr bwMode="auto">
          <a:xfrm>
            <a:off x="228600" y="990600"/>
            <a:ext cx="8632825" cy="304800"/>
          </a:xfrm>
          <a:prstGeom prst="rect">
            <a:avLst/>
          </a:prstGeom>
          <a:noFill/>
          <a:ln w="9525">
            <a:noFill/>
            <a:miter lim="800000"/>
            <a:headEnd/>
            <a:tailEnd/>
          </a:ln>
        </p:spPr>
        <p:txBody>
          <a:bodyPr anchor="ctr">
            <a:spAutoFit/>
          </a:bodyPr>
          <a:lstStyle/>
          <a:p>
            <a:endParaRPr lang="en-US" sz="1400">
              <a:solidFill>
                <a:srgbClr val="0066FF"/>
              </a:solidFill>
              <a:latin typeface="Constantia" pitchFamily="18" charset="0"/>
            </a:endParaRPr>
          </a:p>
        </p:txBody>
      </p:sp>
      <p:pic>
        <p:nvPicPr>
          <p:cNvPr id="5124" name="Picture 6"/>
          <p:cNvPicPr>
            <a:picLocks noChangeAspect="1" noChangeArrowheads="1"/>
          </p:cNvPicPr>
          <p:nvPr/>
        </p:nvPicPr>
        <p:blipFill>
          <a:blip r:embed="rId3" cstate="print"/>
          <a:srcRect/>
          <a:stretch>
            <a:fillRect/>
          </a:stretch>
        </p:blipFill>
        <p:spPr bwMode="auto">
          <a:xfrm>
            <a:off x="3200400" y="2057400"/>
            <a:ext cx="1828800" cy="2209800"/>
          </a:xfrm>
          <a:prstGeom prst="rect">
            <a:avLst/>
          </a:prstGeom>
          <a:noFill/>
          <a:ln w="9525">
            <a:noFill/>
            <a:miter lim="800000"/>
            <a:headEnd/>
            <a:tailEnd/>
          </a:ln>
        </p:spPr>
      </p:pic>
      <p:pic>
        <p:nvPicPr>
          <p:cNvPr id="5125" name="Picture 8"/>
          <p:cNvPicPr>
            <a:picLocks noChangeAspect="1" noChangeArrowheads="1"/>
          </p:cNvPicPr>
          <p:nvPr/>
        </p:nvPicPr>
        <p:blipFill>
          <a:blip r:embed="rId4" cstate="print"/>
          <a:srcRect/>
          <a:stretch>
            <a:fillRect/>
          </a:stretch>
        </p:blipFill>
        <p:spPr bwMode="auto">
          <a:xfrm>
            <a:off x="3200400" y="4191000"/>
            <a:ext cx="3219450" cy="2209800"/>
          </a:xfrm>
          <a:prstGeom prst="rect">
            <a:avLst/>
          </a:prstGeom>
          <a:noFill/>
          <a:ln w="9525">
            <a:noFill/>
            <a:miter lim="800000"/>
            <a:headEnd/>
            <a:tailEnd/>
          </a:ln>
        </p:spPr>
      </p:pic>
      <p:pic>
        <p:nvPicPr>
          <p:cNvPr id="5126" name="Picture 9"/>
          <p:cNvPicPr>
            <a:picLocks noChangeAspect="1" noChangeArrowheads="1"/>
          </p:cNvPicPr>
          <p:nvPr/>
        </p:nvPicPr>
        <p:blipFill>
          <a:blip r:embed="rId5" cstate="print"/>
          <a:srcRect/>
          <a:stretch>
            <a:fillRect/>
          </a:stretch>
        </p:blipFill>
        <p:spPr bwMode="auto">
          <a:xfrm>
            <a:off x="304800" y="2057400"/>
            <a:ext cx="2895600" cy="2286000"/>
          </a:xfrm>
          <a:prstGeom prst="rect">
            <a:avLst/>
          </a:prstGeom>
          <a:noFill/>
          <a:ln w="9525">
            <a:noFill/>
            <a:miter lim="800000"/>
            <a:headEnd/>
            <a:tailEnd/>
          </a:ln>
        </p:spPr>
      </p:pic>
      <p:pic>
        <p:nvPicPr>
          <p:cNvPr id="5127" name="Picture 10"/>
          <p:cNvPicPr>
            <a:picLocks noChangeAspect="1" noChangeArrowheads="1"/>
          </p:cNvPicPr>
          <p:nvPr/>
        </p:nvPicPr>
        <p:blipFill>
          <a:blip r:embed="rId6" cstate="print"/>
          <a:srcRect/>
          <a:stretch>
            <a:fillRect/>
          </a:stretch>
        </p:blipFill>
        <p:spPr bwMode="auto">
          <a:xfrm>
            <a:off x="304800" y="4267200"/>
            <a:ext cx="2895600" cy="2133600"/>
          </a:xfrm>
          <a:prstGeom prst="rect">
            <a:avLst/>
          </a:prstGeom>
          <a:noFill/>
          <a:ln w="9525">
            <a:noFill/>
            <a:miter lim="800000"/>
            <a:headEnd/>
            <a:tailEnd/>
          </a:ln>
        </p:spPr>
      </p:pic>
      <p:pic>
        <p:nvPicPr>
          <p:cNvPr id="5128" name="Picture 11"/>
          <p:cNvPicPr>
            <a:picLocks noChangeAspect="1" noChangeArrowheads="1"/>
          </p:cNvPicPr>
          <p:nvPr/>
        </p:nvPicPr>
        <p:blipFill>
          <a:blip r:embed="rId7" cstate="print"/>
          <a:srcRect/>
          <a:stretch>
            <a:fillRect/>
          </a:stretch>
        </p:blipFill>
        <p:spPr bwMode="auto">
          <a:xfrm>
            <a:off x="5029200" y="2057400"/>
            <a:ext cx="3581400" cy="2209800"/>
          </a:xfrm>
          <a:prstGeom prst="rect">
            <a:avLst/>
          </a:prstGeom>
          <a:noFill/>
          <a:ln w="9525">
            <a:noFill/>
            <a:miter lim="800000"/>
            <a:headEnd/>
            <a:tailEnd/>
          </a:ln>
        </p:spPr>
      </p:pic>
      <p:pic>
        <p:nvPicPr>
          <p:cNvPr id="5129" name="Picture 13"/>
          <p:cNvPicPr>
            <a:picLocks noChangeAspect="1" noChangeArrowheads="1"/>
          </p:cNvPicPr>
          <p:nvPr/>
        </p:nvPicPr>
        <p:blipFill>
          <a:blip r:embed="rId8" cstate="print"/>
          <a:srcRect/>
          <a:stretch>
            <a:fillRect/>
          </a:stretch>
        </p:blipFill>
        <p:spPr bwMode="auto">
          <a:xfrm>
            <a:off x="6400800" y="4267200"/>
            <a:ext cx="2209800" cy="2133600"/>
          </a:xfrm>
          <a:prstGeom prst="rect">
            <a:avLst/>
          </a:prstGeom>
          <a:noFill/>
          <a:ln w="9525">
            <a:noFill/>
            <a:miter lim="800000"/>
            <a:headEnd/>
            <a:tailEnd/>
          </a:ln>
        </p:spPr>
      </p:pic>
      <p:sp>
        <p:nvSpPr>
          <p:cNvPr id="5130" name="Rectangle 15"/>
          <p:cNvSpPr>
            <a:spLocks noChangeArrowheads="1"/>
          </p:cNvSpPr>
          <p:nvPr/>
        </p:nvSpPr>
        <p:spPr bwMode="auto">
          <a:xfrm>
            <a:off x="0" y="838200"/>
            <a:ext cx="9144000" cy="954088"/>
          </a:xfrm>
          <a:prstGeom prst="rect">
            <a:avLst/>
          </a:prstGeom>
          <a:noFill/>
          <a:ln w="9525">
            <a:noFill/>
            <a:miter lim="800000"/>
            <a:headEnd/>
            <a:tailEnd/>
          </a:ln>
        </p:spPr>
        <p:txBody>
          <a:bodyPr>
            <a:spAutoFit/>
          </a:bodyPr>
          <a:lstStyle/>
          <a:p>
            <a:r>
              <a:rPr lang="en-US" sz="1400" dirty="0">
                <a:solidFill>
                  <a:schemeClr val="bg2"/>
                </a:solidFill>
                <a:latin typeface="Constantia" pitchFamily="18" charset="0"/>
              </a:rPr>
              <a:t>    A reflection back on my career – from my earliest firefighting days to the recent highlights helping researchers with the NSF's funded High Performance Wireless Research and Education Network. Through development of digital links connecting, microwave antennas, cameras, incident command posts, firefighting facilities, and firefighters during major wildfire disasters.   </a:t>
            </a:r>
            <a:r>
              <a:rPr lang="en-US" sz="1400" dirty="0">
                <a:solidFill>
                  <a:srgbClr val="0066FF"/>
                </a:solidFill>
                <a:latin typeface="Constantia" pitchFamily="18" charset="0"/>
              </a:rPr>
              <a:t>  </a:t>
            </a:r>
            <a:r>
              <a:rPr lang="en-US" sz="1400" u="sng" dirty="0">
                <a:solidFill>
                  <a:schemeClr val="accent1">
                    <a:lumMod val="40000"/>
                    <a:lumOff val="60000"/>
                  </a:schemeClr>
                </a:solidFill>
                <a:latin typeface="Constantia" pitchFamily="18" charset="0"/>
              </a:rPr>
              <a:t>http://www.livescience.com/environment/070525_fire_fight.html</a:t>
            </a:r>
          </a:p>
        </p:txBody>
      </p:sp>
      <p:pic>
        <p:nvPicPr>
          <p:cNvPr id="5131" name="Picture 16"/>
          <p:cNvPicPr>
            <a:picLocks noChangeAspect="1" noChangeArrowheads="1"/>
          </p:cNvPicPr>
          <p:nvPr/>
        </p:nvPicPr>
        <p:blipFill>
          <a:blip r:embed="rId9" cstate="print"/>
          <a:srcRect/>
          <a:stretch>
            <a:fillRect/>
          </a:stretch>
        </p:blipFill>
        <p:spPr bwMode="auto">
          <a:xfrm>
            <a:off x="4648200" y="6477000"/>
            <a:ext cx="4267200" cy="209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ChangeArrowheads="1"/>
          </p:cNvSpPr>
          <p:nvPr/>
        </p:nvSpPr>
        <p:spPr bwMode="auto">
          <a:xfrm>
            <a:off x="0" y="-4763"/>
            <a:ext cx="8915400" cy="1200151"/>
          </a:xfrm>
          <a:prstGeom prst="rect">
            <a:avLst/>
          </a:prstGeom>
          <a:noFill/>
          <a:ln w="9525">
            <a:noFill/>
            <a:miter lim="800000"/>
            <a:headEnd/>
            <a:tailEnd/>
          </a:ln>
        </p:spPr>
        <p:txBody>
          <a:bodyPr anchor="ctr">
            <a:spAutoFit/>
          </a:bodyPr>
          <a:lstStyle/>
          <a:p>
            <a:pPr algn="ctr"/>
            <a:endParaRPr lang="en-US" b="1" dirty="0">
              <a:latin typeface="Constantia" pitchFamily="18" charset="0"/>
            </a:endParaRPr>
          </a:p>
          <a:p>
            <a:pPr algn="ctr"/>
            <a:r>
              <a:rPr lang="en-US" b="1" dirty="0">
                <a:solidFill>
                  <a:schemeClr val="bg2"/>
                </a:solidFill>
                <a:latin typeface="Constantia" pitchFamily="18" charset="0"/>
              </a:rPr>
              <a:t>The 3Cs project and HPWREN demonstrated a multi-point video </a:t>
            </a:r>
          </a:p>
          <a:p>
            <a:pPr algn="ctr"/>
            <a:r>
              <a:rPr lang="en-US" b="1" dirty="0">
                <a:solidFill>
                  <a:schemeClr val="bg2"/>
                </a:solidFill>
                <a:latin typeface="Constantia" pitchFamily="18" charset="0"/>
              </a:rPr>
              <a:t>conference  using a SDFD firefighter helicopter with a real-time </a:t>
            </a:r>
          </a:p>
          <a:p>
            <a:pPr algn="ctr"/>
            <a:r>
              <a:rPr lang="en-US" b="1" dirty="0">
                <a:solidFill>
                  <a:schemeClr val="bg2"/>
                </a:solidFill>
                <a:latin typeface="Constantia" pitchFamily="18" charset="0"/>
              </a:rPr>
              <a:t>video downlink during the 2007 Interagency Wildland Fire Drill</a:t>
            </a:r>
            <a:r>
              <a:rPr lang="en-US" dirty="0">
                <a:solidFill>
                  <a:schemeClr val="bg2"/>
                </a:solidFill>
                <a:latin typeface="Constantia" pitchFamily="18" charset="0"/>
              </a:rPr>
              <a:t> </a:t>
            </a:r>
          </a:p>
        </p:txBody>
      </p:sp>
      <p:pic>
        <p:nvPicPr>
          <p:cNvPr id="6147" name="Picture 5"/>
          <p:cNvPicPr>
            <a:picLocks noChangeAspect="1" noChangeArrowheads="1"/>
          </p:cNvPicPr>
          <p:nvPr/>
        </p:nvPicPr>
        <p:blipFill>
          <a:blip r:embed="rId2" cstate="print"/>
          <a:srcRect/>
          <a:stretch>
            <a:fillRect/>
          </a:stretch>
        </p:blipFill>
        <p:spPr bwMode="auto">
          <a:xfrm>
            <a:off x="228600" y="1295400"/>
            <a:ext cx="3810000" cy="2490788"/>
          </a:xfrm>
          <a:prstGeom prst="rect">
            <a:avLst/>
          </a:prstGeom>
          <a:noFill/>
          <a:ln w="9525">
            <a:noFill/>
            <a:miter lim="800000"/>
            <a:headEnd/>
            <a:tailEnd/>
          </a:ln>
        </p:spPr>
      </p:pic>
      <p:pic>
        <p:nvPicPr>
          <p:cNvPr id="6148" name="Picture 6"/>
          <p:cNvPicPr>
            <a:picLocks noChangeAspect="1" noChangeArrowheads="1"/>
          </p:cNvPicPr>
          <p:nvPr/>
        </p:nvPicPr>
        <p:blipFill>
          <a:blip r:embed="rId3" cstate="print"/>
          <a:srcRect/>
          <a:stretch>
            <a:fillRect/>
          </a:stretch>
        </p:blipFill>
        <p:spPr bwMode="auto">
          <a:xfrm>
            <a:off x="228600" y="3733800"/>
            <a:ext cx="3810000" cy="2578100"/>
          </a:xfrm>
          <a:prstGeom prst="rect">
            <a:avLst/>
          </a:prstGeom>
          <a:noFill/>
          <a:ln w="9525">
            <a:noFill/>
            <a:miter lim="800000"/>
            <a:headEnd/>
            <a:tailEnd/>
          </a:ln>
        </p:spPr>
      </p:pic>
      <p:pic>
        <p:nvPicPr>
          <p:cNvPr id="6149" name="Picture 7"/>
          <p:cNvPicPr>
            <a:picLocks noChangeAspect="1" noChangeArrowheads="1"/>
          </p:cNvPicPr>
          <p:nvPr/>
        </p:nvPicPr>
        <p:blipFill>
          <a:blip r:embed="rId4" cstate="print"/>
          <a:srcRect/>
          <a:stretch>
            <a:fillRect/>
          </a:stretch>
        </p:blipFill>
        <p:spPr bwMode="auto">
          <a:xfrm>
            <a:off x="4038600" y="3733800"/>
            <a:ext cx="1971675" cy="2590800"/>
          </a:xfrm>
          <a:prstGeom prst="rect">
            <a:avLst/>
          </a:prstGeom>
          <a:noFill/>
          <a:ln w="9525">
            <a:noFill/>
            <a:miter lim="800000"/>
            <a:headEnd/>
            <a:tailEnd/>
          </a:ln>
        </p:spPr>
      </p:pic>
      <p:pic>
        <p:nvPicPr>
          <p:cNvPr id="6150" name="Picture 8"/>
          <p:cNvPicPr>
            <a:picLocks noChangeAspect="1" noChangeArrowheads="1"/>
          </p:cNvPicPr>
          <p:nvPr/>
        </p:nvPicPr>
        <p:blipFill>
          <a:blip r:embed="rId5" cstate="print"/>
          <a:srcRect/>
          <a:stretch>
            <a:fillRect/>
          </a:stretch>
        </p:blipFill>
        <p:spPr bwMode="auto">
          <a:xfrm>
            <a:off x="4038600" y="1295400"/>
            <a:ext cx="4648200" cy="2438400"/>
          </a:xfrm>
          <a:prstGeom prst="rect">
            <a:avLst/>
          </a:prstGeom>
          <a:noFill/>
          <a:ln w="9525">
            <a:noFill/>
            <a:miter lim="800000"/>
            <a:headEnd/>
            <a:tailEnd/>
          </a:ln>
        </p:spPr>
      </p:pic>
      <p:pic>
        <p:nvPicPr>
          <p:cNvPr id="6151" name="Picture 9"/>
          <p:cNvPicPr>
            <a:picLocks noChangeAspect="1" noChangeArrowheads="1"/>
          </p:cNvPicPr>
          <p:nvPr/>
        </p:nvPicPr>
        <p:blipFill>
          <a:blip r:embed="rId6" cstate="print"/>
          <a:srcRect/>
          <a:stretch>
            <a:fillRect/>
          </a:stretch>
        </p:blipFill>
        <p:spPr bwMode="auto">
          <a:xfrm>
            <a:off x="5943600" y="3733800"/>
            <a:ext cx="2743200" cy="2590800"/>
          </a:xfrm>
          <a:prstGeom prst="rect">
            <a:avLst/>
          </a:prstGeom>
          <a:noFill/>
          <a:ln w="9525">
            <a:noFill/>
            <a:miter lim="800000"/>
            <a:headEnd/>
            <a:tailEnd/>
          </a:ln>
        </p:spPr>
      </p:pic>
      <p:pic>
        <p:nvPicPr>
          <p:cNvPr id="6152" name="Picture 10"/>
          <p:cNvPicPr>
            <a:picLocks noChangeAspect="1" noChangeArrowheads="1"/>
          </p:cNvPicPr>
          <p:nvPr/>
        </p:nvPicPr>
        <p:blipFill>
          <a:blip r:embed="rId7" cstate="print"/>
          <a:srcRect/>
          <a:stretch>
            <a:fillRect/>
          </a:stretch>
        </p:blipFill>
        <p:spPr bwMode="auto">
          <a:xfrm>
            <a:off x="4572000" y="6477000"/>
            <a:ext cx="4267200" cy="209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ChangeArrowheads="1"/>
          </p:cNvSpPr>
          <p:nvPr/>
        </p:nvSpPr>
        <p:spPr bwMode="auto">
          <a:xfrm>
            <a:off x="1066800" y="227013"/>
            <a:ext cx="7407275" cy="646112"/>
          </a:xfrm>
          <a:prstGeom prst="rect">
            <a:avLst/>
          </a:prstGeom>
          <a:noFill/>
          <a:ln w="9525">
            <a:noFill/>
            <a:miter lim="800000"/>
            <a:headEnd/>
            <a:tailEnd/>
          </a:ln>
        </p:spPr>
        <p:txBody>
          <a:bodyPr anchor="ctr">
            <a:spAutoFit/>
          </a:bodyPr>
          <a:lstStyle/>
          <a:p>
            <a:r>
              <a:rPr lang="en-US" b="1" dirty="0">
                <a:latin typeface="Constantia" pitchFamily="18" charset="0"/>
              </a:rPr>
              <a:t>                 </a:t>
            </a:r>
            <a:r>
              <a:rPr lang="en-US" b="1" dirty="0">
                <a:solidFill>
                  <a:schemeClr val="bg2"/>
                </a:solidFill>
                <a:latin typeface="Constantia" pitchFamily="18" charset="0"/>
              </a:rPr>
              <a:t>First Responder  Survey of HPWREN Connectivity </a:t>
            </a:r>
          </a:p>
          <a:p>
            <a:r>
              <a:rPr lang="en-US" b="1" dirty="0">
                <a:solidFill>
                  <a:schemeClr val="bg2"/>
                </a:solidFill>
                <a:latin typeface="Constantia" pitchFamily="18" charset="0"/>
              </a:rPr>
              <a:t>                         Deployment for Incident Command Posts</a:t>
            </a:r>
            <a:r>
              <a:rPr lang="en-US" dirty="0">
                <a:solidFill>
                  <a:schemeClr val="bg2"/>
                </a:solidFill>
                <a:latin typeface="Constantia" pitchFamily="18" charset="0"/>
              </a:rPr>
              <a:t> </a:t>
            </a:r>
          </a:p>
        </p:txBody>
      </p:sp>
      <p:sp>
        <p:nvSpPr>
          <p:cNvPr id="7171" name="Rectangle 6"/>
          <p:cNvSpPr>
            <a:spLocks noChangeArrowheads="1"/>
          </p:cNvSpPr>
          <p:nvPr/>
        </p:nvSpPr>
        <p:spPr bwMode="auto">
          <a:xfrm>
            <a:off x="228600" y="838200"/>
            <a:ext cx="8667750" cy="1069975"/>
          </a:xfrm>
          <a:prstGeom prst="rect">
            <a:avLst/>
          </a:prstGeom>
          <a:noFill/>
          <a:ln w="9525">
            <a:noFill/>
            <a:miter lim="800000"/>
            <a:headEnd/>
            <a:tailEnd/>
          </a:ln>
        </p:spPr>
        <p:txBody>
          <a:bodyPr wrap="square" anchor="ctr">
            <a:spAutoFit/>
          </a:bodyPr>
          <a:lstStyle/>
          <a:p>
            <a:r>
              <a:rPr lang="en-US" sz="1600" dirty="0">
                <a:solidFill>
                  <a:schemeClr val="bg2"/>
                </a:solidFill>
                <a:latin typeface="Constantia" pitchFamily="18" charset="0"/>
              </a:rPr>
              <a:t>Since 2003, the HPWREN project has been involved with public safety networking deployment, specifically in the context of creating data communications for Incident Command Posts, from where firefighting efforts for large wildland fires were managed. To understand first responder networking requirements, HPWREN staff administered a survey in the summer of 2006. </a:t>
            </a:r>
          </a:p>
        </p:txBody>
      </p:sp>
      <p:pic>
        <p:nvPicPr>
          <p:cNvPr id="7172" name="Picture 7"/>
          <p:cNvPicPr>
            <a:picLocks noChangeAspect="1" noChangeArrowheads="1"/>
          </p:cNvPicPr>
          <p:nvPr/>
        </p:nvPicPr>
        <p:blipFill>
          <a:blip r:embed="rId2" cstate="print"/>
          <a:srcRect/>
          <a:stretch>
            <a:fillRect/>
          </a:stretch>
        </p:blipFill>
        <p:spPr bwMode="auto">
          <a:xfrm>
            <a:off x="4648200" y="6477000"/>
            <a:ext cx="4267200" cy="209550"/>
          </a:xfrm>
          <a:prstGeom prst="rect">
            <a:avLst/>
          </a:prstGeom>
          <a:noFill/>
          <a:ln w="9525">
            <a:noFill/>
            <a:miter lim="800000"/>
            <a:headEnd/>
            <a:tailEnd/>
          </a:ln>
        </p:spPr>
      </p:pic>
      <p:pic>
        <p:nvPicPr>
          <p:cNvPr id="7173" name="Picture 9"/>
          <p:cNvPicPr>
            <a:picLocks noChangeAspect="1" noChangeArrowheads="1"/>
          </p:cNvPicPr>
          <p:nvPr/>
        </p:nvPicPr>
        <p:blipFill>
          <a:blip r:embed="rId3" cstate="print"/>
          <a:srcRect/>
          <a:stretch>
            <a:fillRect/>
          </a:stretch>
        </p:blipFill>
        <p:spPr bwMode="auto">
          <a:xfrm>
            <a:off x="304800" y="2057400"/>
            <a:ext cx="7924800" cy="432580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p:cNvPicPr>
            <a:picLocks noChangeAspect="1" noChangeArrowheads="1"/>
          </p:cNvPicPr>
          <p:nvPr/>
        </p:nvPicPr>
        <p:blipFill>
          <a:blip r:embed="rId2" cstate="print"/>
          <a:srcRect/>
          <a:stretch>
            <a:fillRect/>
          </a:stretch>
        </p:blipFill>
        <p:spPr bwMode="auto">
          <a:xfrm>
            <a:off x="4724400" y="6477000"/>
            <a:ext cx="4267200" cy="209550"/>
          </a:xfrm>
          <a:prstGeom prst="rect">
            <a:avLst/>
          </a:prstGeom>
          <a:noFill/>
          <a:ln w="9525">
            <a:noFill/>
            <a:miter lim="800000"/>
            <a:headEnd/>
            <a:tailEnd/>
          </a:ln>
        </p:spPr>
      </p:pic>
      <p:sp>
        <p:nvSpPr>
          <p:cNvPr id="8195" name="Rectangle 5"/>
          <p:cNvSpPr>
            <a:spLocks noChangeArrowheads="1"/>
          </p:cNvSpPr>
          <p:nvPr/>
        </p:nvSpPr>
        <p:spPr bwMode="auto">
          <a:xfrm>
            <a:off x="304800" y="-3175"/>
            <a:ext cx="8153400" cy="647700"/>
          </a:xfrm>
          <a:prstGeom prst="rect">
            <a:avLst/>
          </a:prstGeom>
          <a:noFill/>
          <a:ln w="9525">
            <a:noFill/>
            <a:miter lim="800000"/>
            <a:headEnd/>
            <a:tailEnd/>
          </a:ln>
        </p:spPr>
        <p:txBody>
          <a:bodyPr anchor="ctr">
            <a:spAutoFit/>
          </a:bodyPr>
          <a:lstStyle/>
          <a:p>
            <a:r>
              <a:rPr lang="en-US" b="1" dirty="0">
                <a:latin typeface="Constantia" pitchFamily="18" charset="0"/>
              </a:rPr>
              <a:t>                        </a:t>
            </a:r>
            <a:r>
              <a:rPr lang="en-US" b="1" dirty="0">
                <a:solidFill>
                  <a:schemeClr val="bg2"/>
                </a:solidFill>
                <a:latin typeface="Constantia" pitchFamily="18" charset="0"/>
              </a:rPr>
              <a:t>HPWREN cameras located on Lyons Peak utilized </a:t>
            </a:r>
          </a:p>
          <a:p>
            <a:r>
              <a:rPr lang="en-US" b="1" dirty="0">
                <a:solidFill>
                  <a:schemeClr val="bg2"/>
                </a:solidFill>
                <a:latin typeface="Constantia" pitchFamily="18" charset="0"/>
              </a:rPr>
              <a:t>                               during the October 2007 San Diego Fires</a:t>
            </a:r>
            <a:r>
              <a:rPr lang="en-US" dirty="0">
                <a:solidFill>
                  <a:schemeClr val="bg2"/>
                </a:solidFill>
                <a:latin typeface="Constantia" pitchFamily="18" charset="0"/>
              </a:rPr>
              <a:t>  </a:t>
            </a:r>
          </a:p>
        </p:txBody>
      </p:sp>
      <p:pic>
        <p:nvPicPr>
          <p:cNvPr id="8196" name="Picture 7"/>
          <p:cNvPicPr>
            <a:picLocks noChangeAspect="1" noChangeArrowheads="1"/>
          </p:cNvPicPr>
          <p:nvPr/>
        </p:nvPicPr>
        <p:blipFill>
          <a:blip r:embed="rId3" cstate="print"/>
          <a:srcRect/>
          <a:stretch>
            <a:fillRect/>
          </a:stretch>
        </p:blipFill>
        <p:spPr bwMode="auto">
          <a:xfrm>
            <a:off x="2362200" y="1066800"/>
            <a:ext cx="2133600" cy="1600200"/>
          </a:xfrm>
          <a:prstGeom prst="rect">
            <a:avLst/>
          </a:prstGeom>
          <a:noFill/>
          <a:ln w="9525">
            <a:noFill/>
            <a:miter lim="800000"/>
            <a:headEnd/>
            <a:tailEnd/>
          </a:ln>
        </p:spPr>
      </p:pic>
      <p:pic>
        <p:nvPicPr>
          <p:cNvPr id="8197" name="Picture 8"/>
          <p:cNvPicPr>
            <a:picLocks noChangeAspect="1" noChangeArrowheads="1"/>
          </p:cNvPicPr>
          <p:nvPr/>
        </p:nvPicPr>
        <p:blipFill>
          <a:blip r:embed="rId4" cstate="print"/>
          <a:srcRect/>
          <a:stretch>
            <a:fillRect/>
          </a:stretch>
        </p:blipFill>
        <p:spPr bwMode="auto">
          <a:xfrm>
            <a:off x="4572000" y="1066800"/>
            <a:ext cx="2133600" cy="1600200"/>
          </a:xfrm>
          <a:prstGeom prst="rect">
            <a:avLst/>
          </a:prstGeom>
          <a:noFill/>
          <a:ln w="9525">
            <a:noFill/>
            <a:miter lim="800000"/>
            <a:headEnd/>
            <a:tailEnd/>
          </a:ln>
        </p:spPr>
      </p:pic>
      <p:pic>
        <p:nvPicPr>
          <p:cNvPr id="8198" name="Picture 9"/>
          <p:cNvPicPr>
            <a:picLocks noChangeAspect="1" noChangeArrowheads="1"/>
          </p:cNvPicPr>
          <p:nvPr/>
        </p:nvPicPr>
        <p:blipFill>
          <a:blip r:embed="rId5" cstate="print"/>
          <a:srcRect/>
          <a:stretch>
            <a:fillRect/>
          </a:stretch>
        </p:blipFill>
        <p:spPr bwMode="auto">
          <a:xfrm>
            <a:off x="6781800" y="2743200"/>
            <a:ext cx="2133600" cy="1600200"/>
          </a:xfrm>
          <a:prstGeom prst="rect">
            <a:avLst/>
          </a:prstGeom>
          <a:noFill/>
          <a:ln w="9525">
            <a:noFill/>
            <a:miter lim="800000"/>
            <a:headEnd/>
            <a:tailEnd/>
          </a:ln>
        </p:spPr>
      </p:pic>
      <p:pic>
        <p:nvPicPr>
          <p:cNvPr id="8199" name="Picture 10"/>
          <p:cNvPicPr>
            <a:picLocks noChangeAspect="1" noChangeArrowheads="1"/>
          </p:cNvPicPr>
          <p:nvPr/>
        </p:nvPicPr>
        <p:blipFill>
          <a:blip r:embed="rId6" cstate="print"/>
          <a:srcRect/>
          <a:stretch>
            <a:fillRect/>
          </a:stretch>
        </p:blipFill>
        <p:spPr bwMode="auto">
          <a:xfrm>
            <a:off x="6781800" y="1066800"/>
            <a:ext cx="2133600" cy="1600200"/>
          </a:xfrm>
          <a:prstGeom prst="rect">
            <a:avLst/>
          </a:prstGeom>
          <a:noFill/>
          <a:ln w="9525">
            <a:noFill/>
            <a:miter lim="800000"/>
            <a:headEnd/>
            <a:tailEnd/>
          </a:ln>
        </p:spPr>
      </p:pic>
      <p:pic>
        <p:nvPicPr>
          <p:cNvPr id="8200" name="Picture 11"/>
          <p:cNvPicPr>
            <a:picLocks noChangeAspect="1" noChangeArrowheads="1"/>
          </p:cNvPicPr>
          <p:nvPr/>
        </p:nvPicPr>
        <p:blipFill>
          <a:blip r:embed="rId7" cstate="print"/>
          <a:srcRect/>
          <a:stretch>
            <a:fillRect/>
          </a:stretch>
        </p:blipFill>
        <p:spPr bwMode="auto">
          <a:xfrm>
            <a:off x="152400" y="1066800"/>
            <a:ext cx="2133600" cy="1600200"/>
          </a:xfrm>
          <a:prstGeom prst="rect">
            <a:avLst/>
          </a:prstGeom>
          <a:noFill/>
          <a:ln w="9525">
            <a:noFill/>
            <a:miter lim="800000"/>
            <a:headEnd/>
            <a:tailEnd/>
          </a:ln>
        </p:spPr>
      </p:pic>
      <p:pic>
        <p:nvPicPr>
          <p:cNvPr id="8201" name="Picture 12"/>
          <p:cNvPicPr>
            <a:picLocks noChangeAspect="1" noChangeArrowheads="1"/>
          </p:cNvPicPr>
          <p:nvPr/>
        </p:nvPicPr>
        <p:blipFill>
          <a:blip r:embed="rId8" cstate="print"/>
          <a:srcRect/>
          <a:stretch>
            <a:fillRect/>
          </a:stretch>
        </p:blipFill>
        <p:spPr bwMode="auto">
          <a:xfrm>
            <a:off x="152400" y="2743200"/>
            <a:ext cx="2133600" cy="1600200"/>
          </a:xfrm>
          <a:prstGeom prst="rect">
            <a:avLst/>
          </a:prstGeom>
          <a:noFill/>
          <a:ln w="9525">
            <a:noFill/>
            <a:miter lim="800000"/>
            <a:headEnd/>
            <a:tailEnd/>
          </a:ln>
        </p:spPr>
      </p:pic>
      <p:pic>
        <p:nvPicPr>
          <p:cNvPr id="8202" name="Picture 13"/>
          <p:cNvPicPr>
            <a:picLocks noChangeAspect="1" noChangeArrowheads="1"/>
          </p:cNvPicPr>
          <p:nvPr/>
        </p:nvPicPr>
        <p:blipFill>
          <a:blip r:embed="rId9" cstate="print"/>
          <a:srcRect/>
          <a:stretch>
            <a:fillRect/>
          </a:stretch>
        </p:blipFill>
        <p:spPr bwMode="auto">
          <a:xfrm>
            <a:off x="152400" y="4419600"/>
            <a:ext cx="2133600" cy="1600200"/>
          </a:xfrm>
          <a:prstGeom prst="rect">
            <a:avLst/>
          </a:prstGeom>
          <a:noFill/>
          <a:ln w="9525">
            <a:noFill/>
            <a:miter lim="800000"/>
            <a:headEnd/>
            <a:tailEnd/>
          </a:ln>
        </p:spPr>
      </p:pic>
      <p:pic>
        <p:nvPicPr>
          <p:cNvPr id="8203" name="Picture 14"/>
          <p:cNvPicPr>
            <a:picLocks noChangeAspect="1" noChangeArrowheads="1"/>
          </p:cNvPicPr>
          <p:nvPr/>
        </p:nvPicPr>
        <p:blipFill>
          <a:blip r:embed="rId10" cstate="print"/>
          <a:srcRect/>
          <a:stretch>
            <a:fillRect/>
          </a:stretch>
        </p:blipFill>
        <p:spPr bwMode="auto">
          <a:xfrm>
            <a:off x="2362200" y="2743200"/>
            <a:ext cx="2133600" cy="1600200"/>
          </a:xfrm>
          <a:prstGeom prst="rect">
            <a:avLst/>
          </a:prstGeom>
          <a:noFill/>
          <a:ln w="9525">
            <a:noFill/>
            <a:miter lim="800000"/>
            <a:headEnd/>
            <a:tailEnd/>
          </a:ln>
        </p:spPr>
      </p:pic>
      <p:pic>
        <p:nvPicPr>
          <p:cNvPr id="8204" name="Picture 15"/>
          <p:cNvPicPr>
            <a:picLocks noChangeAspect="1" noChangeArrowheads="1"/>
          </p:cNvPicPr>
          <p:nvPr/>
        </p:nvPicPr>
        <p:blipFill>
          <a:blip r:embed="rId11" cstate="print"/>
          <a:srcRect/>
          <a:stretch>
            <a:fillRect/>
          </a:stretch>
        </p:blipFill>
        <p:spPr bwMode="auto">
          <a:xfrm>
            <a:off x="4572000" y="2743200"/>
            <a:ext cx="2133600" cy="1600200"/>
          </a:xfrm>
          <a:prstGeom prst="rect">
            <a:avLst/>
          </a:prstGeom>
          <a:noFill/>
          <a:ln w="9525">
            <a:noFill/>
            <a:miter lim="800000"/>
            <a:headEnd/>
            <a:tailEnd/>
          </a:ln>
        </p:spPr>
      </p:pic>
      <p:pic>
        <p:nvPicPr>
          <p:cNvPr id="8205" name="Picture 16"/>
          <p:cNvPicPr>
            <a:picLocks noChangeAspect="1" noChangeArrowheads="1"/>
          </p:cNvPicPr>
          <p:nvPr/>
        </p:nvPicPr>
        <p:blipFill>
          <a:blip r:embed="rId12" cstate="print"/>
          <a:srcRect/>
          <a:stretch>
            <a:fillRect/>
          </a:stretch>
        </p:blipFill>
        <p:spPr bwMode="auto">
          <a:xfrm>
            <a:off x="2362200" y="4419600"/>
            <a:ext cx="2133600" cy="1600200"/>
          </a:xfrm>
          <a:prstGeom prst="rect">
            <a:avLst/>
          </a:prstGeom>
          <a:noFill/>
          <a:ln w="9525">
            <a:noFill/>
            <a:miter lim="800000"/>
            <a:headEnd/>
            <a:tailEnd/>
          </a:ln>
        </p:spPr>
      </p:pic>
      <p:pic>
        <p:nvPicPr>
          <p:cNvPr id="8206" name="Picture 17"/>
          <p:cNvPicPr>
            <a:picLocks noChangeAspect="1" noChangeArrowheads="1"/>
          </p:cNvPicPr>
          <p:nvPr/>
        </p:nvPicPr>
        <p:blipFill>
          <a:blip r:embed="rId13" cstate="print"/>
          <a:srcRect/>
          <a:stretch>
            <a:fillRect/>
          </a:stretch>
        </p:blipFill>
        <p:spPr bwMode="auto">
          <a:xfrm>
            <a:off x="4572000" y="4419600"/>
            <a:ext cx="2133600" cy="1600200"/>
          </a:xfrm>
          <a:prstGeom prst="rect">
            <a:avLst/>
          </a:prstGeom>
          <a:noFill/>
          <a:ln w="9525">
            <a:noFill/>
            <a:miter lim="800000"/>
            <a:headEnd/>
            <a:tailEnd/>
          </a:ln>
        </p:spPr>
      </p:pic>
      <p:pic>
        <p:nvPicPr>
          <p:cNvPr id="8207" name="Picture 18"/>
          <p:cNvPicPr>
            <a:picLocks noChangeAspect="1" noChangeArrowheads="1"/>
          </p:cNvPicPr>
          <p:nvPr/>
        </p:nvPicPr>
        <p:blipFill>
          <a:blip r:embed="rId14" cstate="print"/>
          <a:srcRect/>
          <a:stretch>
            <a:fillRect/>
          </a:stretch>
        </p:blipFill>
        <p:spPr bwMode="auto">
          <a:xfrm>
            <a:off x="6781800" y="4419600"/>
            <a:ext cx="2133600" cy="1600200"/>
          </a:xfrm>
          <a:prstGeom prst="rect">
            <a:avLst/>
          </a:prstGeom>
          <a:noFill/>
          <a:ln w="9525">
            <a:noFill/>
            <a:miter lim="800000"/>
            <a:headEnd/>
            <a:tailEnd/>
          </a:ln>
        </p:spPr>
      </p:pic>
      <p:sp>
        <p:nvSpPr>
          <p:cNvPr id="8208" name="Text Box 19"/>
          <p:cNvSpPr txBox="1">
            <a:spLocks noChangeArrowheads="1"/>
          </p:cNvSpPr>
          <p:nvPr/>
        </p:nvSpPr>
        <p:spPr bwMode="auto">
          <a:xfrm>
            <a:off x="228600" y="646113"/>
            <a:ext cx="8686800" cy="366712"/>
          </a:xfrm>
          <a:prstGeom prst="rect">
            <a:avLst/>
          </a:prstGeom>
          <a:noFill/>
          <a:ln w="9525">
            <a:noFill/>
            <a:miter lim="800000"/>
            <a:headEnd/>
            <a:tailEnd/>
          </a:ln>
        </p:spPr>
        <p:txBody>
          <a:bodyPr>
            <a:spAutoFit/>
          </a:bodyPr>
          <a:lstStyle/>
          <a:p>
            <a:r>
              <a:rPr lang="en-US" dirty="0">
                <a:solidFill>
                  <a:schemeClr val="bg2"/>
                </a:solidFill>
                <a:latin typeface="Constantia" pitchFamily="18" charset="0"/>
              </a:rPr>
              <a:t>           </a:t>
            </a:r>
            <a:r>
              <a:rPr lang="en-US" dirty="0" smtClean="0">
                <a:solidFill>
                  <a:schemeClr val="bg2"/>
                </a:solidFill>
                <a:latin typeface="Constantia" pitchFamily="18" charset="0"/>
              </a:rPr>
              <a:t>  N                                    E                                     </a:t>
            </a:r>
            <a:r>
              <a:rPr lang="en-US" dirty="0">
                <a:solidFill>
                  <a:schemeClr val="bg2"/>
                </a:solidFill>
                <a:latin typeface="Constantia" pitchFamily="18" charset="0"/>
              </a:rPr>
              <a:t>S                                </a:t>
            </a:r>
            <a:r>
              <a:rPr lang="en-US" dirty="0" smtClean="0">
                <a:solidFill>
                  <a:schemeClr val="bg2"/>
                </a:solidFill>
                <a:latin typeface="Constantia" pitchFamily="18" charset="0"/>
              </a:rPr>
              <a:t>  W</a:t>
            </a:r>
            <a:endParaRPr lang="en-US" dirty="0">
              <a:solidFill>
                <a:schemeClr val="bg2"/>
              </a:solidFill>
              <a:latin typeface="Constantia"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descr="C:\HWB\tmp\1.jpg"/>
          <p:cNvPicPr>
            <a:picLocks noChangeAspect="1" noChangeArrowheads="1"/>
          </p:cNvPicPr>
          <p:nvPr/>
        </p:nvPicPr>
        <p:blipFill>
          <a:blip r:embed="rId2" cstate="print"/>
          <a:srcRect/>
          <a:stretch>
            <a:fillRect/>
          </a:stretch>
        </p:blipFill>
        <p:spPr bwMode="auto">
          <a:xfrm>
            <a:off x="296863" y="3036888"/>
            <a:ext cx="4572000" cy="3057525"/>
          </a:xfrm>
          <a:prstGeom prst="rect">
            <a:avLst/>
          </a:prstGeom>
          <a:noFill/>
          <a:ln w="9525">
            <a:solidFill>
              <a:schemeClr val="bg1"/>
            </a:solidFill>
            <a:miter lim="800000"/>
            <a:headEnd/>
            <a:tailEnd/>
          </a:ln>
        </p:spPr>
      </p:pic>
      <p:pic>
        <p:nvPicPr>
          <p:cNvPr id="9220" name="Picture 4" descr="C:\HWB\tmp\2.jpg"/>
          <p:cNvPicPr>
            <a:picLocks noChangeAspect="1" noChangeArrowheads="1"/>
          </p:cNvPicPr>
          <p:nvPr/>
        </p:nvPicPr>
        <p:blipFill>
          <a:blip r:embed="rId3" cstate="print"/>
          <a:srcRect/>
          <a:stretch>
            <a:fillRect/>
          </a:stretch>
        </p:blipFill>
        <p:spPr bwMode="auto">
          <a:xfrm>
            <a:off x="152400" y="1066800"/>
            <a:ext cx="2776538" cy="2238375"/>
          </a:xfrm>
          <a:prstGeom prst="rect">
            <a:avLst/>
          </a:prstGeom>
          <a:noFill/>
          <a:ln w="9525">
            <a:solidFill>
              <a:schemeClr val="bg1"/>
            </a:solidFill>
            <a:miter lim="800000"/>
            <a:headEnd/>
            <a:tailEnd/>
          </a:ln>
        </p:spPr>
      </p:pic>
      <p:pic>
        <p:nvPicPr>
          <p:cNvPr id="9221" name="Picture 5" descr="C:\HWB\tmp\3.jpg"/>
          <p:cNvPicPr>
            <a:picLocks noChangeAspect="1" noChangeArrowheads="1"/>
          </p:cNvPicPr>
          <p:nvPr/>
        </p:nvPicPr>
        <p:blipFill>
          <a:blip r:embed="rId4" cstate="print"/>
          <a:srcRect/>
          <a:stretch>
            <a:fillRect/>
          </a:stretch>
        </p:blipFill>
        <p:spPr bwMode="auto">
          <a:xfrm>
            <a:off x="2819400" y="703263"/>
            <a:ext cx="3657600" cy="2444750"/>
          </a:xfrm>
          <a:prstGeom prst="rect">
            <a:avLst/>
          </a:prstGeom>
          <a:noFill/>
          <a:ln w="9525">
            <a:solidFill>
              <a:schemeClr val="bg1"/>
            </a:solidFill>
            <a:miter lim="800000"/>
            <a:headEnd/>
            <a:tailEnd/>
          </a:ln>
        </p:spPr>
      </p:pic>
      <p:pic>
        <p:nvPicPr>
          <p:cNvPr id="9222" name="Picture 6" descr="C:\HWB\tmp\5.jpg"/>
          <p:cNvPicPr>
            <a:picLocks noChangeAspect="1" noChangeArrowheads="1"/>
          </p:cNvPicPr>
          <p:nvPr/>
        </p:nvPicPr>
        <p:blipFill>
          <a:blip r:embed="rId5" cstate="print"/>
          <a:srcRect/>
          <a:stretch>
            <a:fillRect/>
          </a:stretch>
        </p:blipFill>
        <p:spPr bwMode="auto">
          <a:xfrm>
            <a:off x="4800600" y="3124200"/>
            <a:ext cx="4191000" cy="2971800"/>
          </a:xfrm>
          <a:prstGeom prst="rect">
            <a:avLst/>
          </a:prstGeom>
          <a:noFill/>
          <a:ln w="9525">
            <a:solidFill>
              <a:schemeClr val="bg1"/>
            </a:solidFill>
            <a:miter lim="800000"/>
            <a:headEnd/>
            <a:tailEnd/>
          </a:ln>
        </p:spPr>
      </p:pic>
      <p:sp>
        <p:nvSpPr>
          <p:cNvPr id="9223" name="Line 7"/>
          <p:cNvSpPr>
            <a:spLocks noChangeShapeType="1"/>
          </p:cNvSpPr>
          <p:nvPr/>
        </p:nvSpPr>
        <p:spPr bwMode="auto">
          <a:xfrm flipV="1">
            <a:off x="1676400" y="2362200"/>
            <a:ext cx="0" cy="1143000"/>
          </a:xfrm>
          <a:prstGeom prst="line">
            <a:avLst/>
          </a:prstGeom>
          <a:noFill/>
          <a:ln w="9525">
            <a:solidFill>
              <a:srgbClr val="FFFF00"/>
            </a:solidFill>
            <a:round/>
            <a:headEnd type="triangle" w="med" len="med"/>
            <a:tailEnd type="triangle" w="med" len="med"/>
          </a:ln>
        </p:spPr>
        <p:txBody>
          <a:bodyPr/>
          <a:lstStyle/>
          <a:p>
            <a:endParaRPr lang="en-US"/>
          </a:p>
        </p:txBody>
      </p:sp>
      <p:sp>
        <p:nvSpPr>
          <p:cNvPr id="9224" name="Text Box 8"/>
          <p:cNvSpPr txBox="1">
            <a:spLocks noChangeArrowheads="1"/>
          </p:cNvSpPr>
          <p:nvPr/>
        </p:nvSpPr>
        <p:spPr bwMode="auto">
          <a:xfrm>
            <a:off x="974725" y="5765800"/>
            <a:ext cx="1082675" cy="254000"/>
          </a:xfrm>
          <a:prstGeom prst="rect">
            <a:avLst/>
          </a:prstGeom>
          <a:noFill/>
          <a:ln w="9525">
            <a:solidFill>
              <a:schemeClr val="bg1"/>
            </a:solidFill>
            <a:miter lim="800000"/>
            <a:headEnd/>
            <a:tailEnd/>
          </a:ln>
        </p:spPr>
        <p:txBody>
          <a:bodyPr wrap="none">
            <a:spAutoFit/>
          </a:bodyPr>
          <a:lstStyle/>
          <a:p>
            <a:r>
              <a:rPr lang="en-US" sz="1000">
                <a:solidFill>
                  <a:srgbClr val="FFFF00"/>
                </a:solidFill>
                <a:latin typeface="Constantia" pitchFamily="18" charset="0"/>
              </a:rPr>
              <a:t>ground station</a:t>
            </a:r>
          </a:p>
        </p:txBody>
      </p:sp>
      <p:sp>
        <p:nvSpPr>
          <p:cNvPr id="9225" name="Line 9"/>
          <p:cNvSpPr>
            <a:spLocks noChangeShapeType="1"/>
          </p:cNvSpPr>
          <p:nvPr/>
        </p:nvSpPr>
        <p:spPr bwMode="auto">
          <a:xfrm>
            <a:off x="2667000" y="4876800"/>
            <a:ext cx="914400" cy="304800"/>
          </a:xfrm>
          <a:prstGeom prst="line">
            <a:avLst/>
          </a:prstGeom>
          <a:noFill/>
          <a:ln w="9525">
            <a:solidFill>
              <a:srgbClr val="FFFF00"/>
            </a:solidFill>
            <a:round/>
            <a:headEnd type="triangle" w="med" len="med"/>
            <a:tailEnd type="triangle" w="med" len="med"/>
          </a:ln>
        </p:spPr>
        <p:txBody>
          <a:bodyPr/>
          <a:lstStyle/>
          <a:p>
            <a:endParaRPr lang="en-US"/>
          </a:p>
        </p:txBody>
      </p:sp>
      <p:sp>
        <p:nvSpPr>
          <p:cNvPr id="9226" name="Line 10"/>
          <p:cNvSpPr>
            <a:spLocks noChangeShapeType="1"/>
          </p:cNvSpPr>
          <p:nvPr/>
        </p:nvSpPr>
        <p:spPr bwMode="auto">
          <a:xfrm>
            <a:off x="2667000" y="5029200"/>
            <a:ext cx="2057400" cy="762000"/>
          </a:xfrm>
          <a:prstGeom prst="line">
            <a:avLst/>
          </a:prstGeom>
          <a:noFill/>
          <a:ln w="9525">
            <a:solidFill>
              <a:srgbClr val="FFFF00"/>
            </a:solidFill>
            <a:round/>
            <a:headEnd type="triangle" w="med" len="med"/>
            <a:tailEnd type="triangle" w="med" len="med"/>
          </a:ln>
        </p:spPr>
        <p:txBody>
          <a:bodyPr/>
          <a:lstStyle/>
          <a:p>
            <a:endParaRPr lang="en-US"/>
          </a:p>
        </p:txBody>
      </p:sp>
      <p:pic>
        <p:nvPicPr>
          <p:cNvPr id="9227" name="Picture 11" descr="C:\HWB\tmp\4.jpg"/>
          <p:cNvPicPr>
            <a:picLocks noChangeAspect="1" noChangeArrowheads="1"/>
          </p:cNvPicPr>
          <p:nvPr/>
        </p:nvPicPr>
        <p:blipFill>
          <a:blip r:embed="rId6" cstate="print"/>
          <a:srcRect/>
          <a:stretch>
            <a:fillRect/>
          </a:stretch>
        </p:blipFill>
        <p:spPr bwMode="auto">
          <a:xfrm>
            <a:off x="6324600" y="1066800"/>
            <a:ext cx="2590800" cy="2095500"/>
          </a:xfrm>
          <a:prstGeom prst="rect">
            <a:avLst/>
          </a:prstGeom>
          <a:noFill/>
          <a:ln w="9525">
            <a:solidFill>
              <a:schemeClr val="bg1"/>
            </a:solidFill>
            <a:miter lim="800000"/>
            <a:headEnd/>
            <a:tailEnd/>
          </a:ln>
        </p:spPr>
      </p:pic>
      <p:sp>
        <p:nvSpPr>
          <p:cNvPr id="9228" name="Text Box 12"/>
          <p:cNvSpPr txBox="1">
            <a:spLocks noChangeArrowheads="1"/>
          </p:cNvSpPr>
          <p:nvPr/>
        </p:nvSpPr>
        <p:spPr bwMode="auto">
          <a:xfrm>
            <a:off x="3505200" y="5689600"/>
            <a:ext cx="935038" cy="254000"/>
          </a:xfrm>
          <a:prstGeom prst="rect">
            <a:avLst/>
          </a:prstGeom>
          <a:noFill/>
          <a:ln w="9525">
            <a:solidFill>
              <a:schemeClr val="bg1"/>
            </a:solidFill>
            <a:miter lim="800000"/>
            <a:headEnd/>
            <a:tailEnd/>
          </a:ln>
        </p:spPr>
        <p:txBody>
          <a:bodyPr wrap="none">
            <a:spAutoFit/>
          </a:bodyPr>
          <a:lstStyle/>
          <a:p>
            <a:r>
              <a:rPr lang="en-US" sz="1000">
                <a:solidFill>
                  <a:srgbClr val="FFFF00"/>
                </a:solidFill>
                <a:latin typeface="Constantia" pitchFamily="18" charset="0"/>
              </a:rPr>
              <a:t>local access</a:t>
            </a:r>
          </a:p>
        </p:txBody>
      </p:sp>
      <p:sp>
        <p:nvSpPr>
          <p:cNvPr id="9229" name="Text Box 13"/>
          <p:cNvSpPr txBox="1">
            <a:spLocks noChangeArrowheads="1"/>
          </p:cNvSpPr>
          <p:nvPr/>
        </p:nvSpPr>
        <p:spPr bwMode="auto">
          <a:xfrm>
            <a:off x="2771775" y="4572000"/>
            <a:ext cx="1495425" cy="254000"/>
          </a:xfrm>
          <a:prstGeom prst="rect">
            <a:avLst/>
          </a:prstGeom>
          <a:noFill/>
          <a:ln w="9525">
            <a:solidFill>
              <a:schemeClr val="bg1"/>
            </a:solidFill>
            <a:miter lim="800000"/>
            <a:headEnd/>
            <a:tailEnd/>
          </a:ln>
        </p:spPr>
        <p:txBody>
          <a:bodyPr wrap="none">
            <a:spAutoFit/>
          </a:bodyPr>
          <a:lstStyle/>
          <a:p>
            <a:r>
              <a:rPr lang="en-US" sz="1000">
                <a:solidFill>
                  <a:srgbClr val="FFFF00"/>
                </a:solidFill>
                <a:latin typeface="Constantia" pitchFamily="18" charset="0"/>
              </a:rPr>
              <a:t>backbone connection</a:t>
            </a:r>
          </a:p>
        </p:txBody>
      </p:sp>
      <p:pic>
        <p:nvPicPr>
          <p:cNvPr id="9230" name="Picture 13"/>
          <p:cNvPicPr>
            <a:picLocks noChangeAspect="1" noChangeArrowheads="1"/>
          </p:cNvPicPr>
          <p:nvPr/>
        </p:nvPicPr>
        <p:blipFill>
          <a:blip r:embed="rId7" cstate="print"/>
          <a:srcRect/>
          <a:stretch>
            <a:fillRect/>
          </a:stretch>
        </p:blipFill>
        <p:spPr bwMode="auto">
          <a:xfrm>
            <a:off x="4648200" y="6477000"/>
            <a:ext cx="4267200" cy="209550"/>
          </a:xfrm>
          <a:prstGeom prst="rect">
            <a:avLst/>
          </a:prstGeom>
          <a:noFill/>
          <a:ln w="9525">
            <a:noFill/>
            <a:miter lim="800000"/>
            <a:headEnd/>
            <a:tailEnd/>
          </a:ln>
        </p:spPr>
      </p:pic>
      <p:sp>
        <p:nvSpPr>
          <p:cNvPr id="15" name="Title 14"/>
          <p:cNvSpPr>
            <a:spLocks noGrp="1"/>
          </p:cNvSpPr>
          <p:nvPr>
            <p:ph type="title"/>
          </p:nvPr>
        </p:nvSpPr>
        <p:spPr>
          <a:xfrm>
            <a:off x="304800" y="0"/>
            <a:ext cx="8305800" cy="533400"/>
          </a:xfrm>
        </p:spPr>
        <p:txBody>
          <a:bodyPr>
            <a:normAutofit/>
          </a:bodyPr>
          <a:lstStyle/>
          <a:p>
            <a:r>
              <a:rPr lang="en-US" sz="2400" b="1" dirty="0" smtClean="0">
                <a:solidFill>
                  <a:schemeClr val="bg2"/>
                </a:solidFill>
                <a:latin typeface="Gill Sans" pitchFamily="34" charset="0"/>
              </a:rPr>
              <a:t>Flight communications test, fixed antenna - August 2002</a:t>
            </a:r>
            <a:endParaRPr lang="en-US" sz="2400" dirty="0">
              <a:solidFill>
                <a:schemeClr val="bg2"/>
              </a:solidFill>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52400"/>
            <a:ext cx="7848600" cy="990600"/>
          </a:xfrm>
        </p:spPr>
        <p:txBody>
          <a:bodyPr/>
          <a:lstStyle/>
          <a:p>
            <a:pPr eaLnBrk="1" hangingPunct="1">
              <a:defRPr/>
            </a:pPr>
            <a:r>
              <a:rPr lang="en-US" sz="3200" dirty="0" smtClean="0">
                <a:solidFill>
                  <a:schemeClr val="bg2">
                    <a:lumMod val="20000"/>
                    <a:lumOff val="80000"/>
                  </a:schemeClr>
                </a:solidFill>
              </a:rPr>
              <a:t> Situational Awareness for First Responders </a:t>
            </a:r>
            <a:endParaRPr lang="en-US" sz="3200" dirty="0">
              <a:solidFill>
                <a:schemeClr val="bg2">
                  <a:lumMod val="20000"/>
                  <a:lumOff val="80000"/>
                </a:schemeClr>
              </a:solidFill>
            </a:endParaRPr>
          </a:p>
        </p:txBody>
      </p:sp>
      <p:sp>
        <p:nvSpPr>
          <p:cNvPr id="10243" name="TextBox 3"/>
          <p:cNvSpPr txBox="1">
            <a:spLocks noChangeArrowheads="1"/>
          </p:cNvSpPr>
          <p:nvPr/>
        </p:nvSpPr>
        <p:spPr bwMode="auto">
          <a:xfrm>
            <a:off x="381000" y="1295400"/>
            <a:ext cx="8458200" cy="4524315"/>
          </a:xfrm>
          <a:prstGeom prst="rect">
            <a:avLst/>
          </a:prstGeom>
          <a:noFill/>
          <a:ln w="9525">
            <a:noFill/>
            <a:miter lim="800000"/>
            <a:headEnd/>
            <a:tailEnd/>
          </a:ln>
        </p:spPr>
        <p:txBody>
          <a:bodyPr>
            <a:spAutoFit/>
          </a:bodyPr>
          <a:lstStyle/>
          <a:p>
            <a:r>
              <a:rPr lang="en-US" dirty="0"/>
              <a:t>First responders are hampered by a lack of real-time situational awareness when making critical decisions in response to rapidly changing conditions and life-threatening situations. In order to provide enhanced situational awareness for first responders on the ground, MIT Lincoln Laboratory has installed a camera system with real-time video downlink capability on AA-330, Cal Fire aircraft. This aircraft is being used for wildland fire reconnaissance, and to direct aerial operations during incidents</a:t>
            </a:r>
            <a:r>
              <a:rPr lang="en-US" dirty="0" smtClean="0"/>
              <a:t>. HPWREN has assisted MIT in a collaboration with this project.   </a:t>
            </a:r>
            <a:endParaRPr lang="en-US" dirty="0"/>
          </a:p>
          <a:p>
            <a:endParaRPr lang="en-US" dirty="0"/>
          </a:p>
          <a:p>
            <a:r>
              <a:rPr lang="en-US" dirty="0"/>
              <a:t>The main features of the camera system and air-to-ground communication include: </a:t>
            </a:r>
          </a:p>
          <a:p>
            <a:r>
              <a:rPr lang="en-US" dirty="0"/>
              <a:t> </a:t>
            </a:r>
          </a:p>
          <a:p>
            <a:pPr>
              <a:buFont typeface="Arial" charset="0"/>
              <a:buChar char="•"/>
            </a:pPr>
            <a:r>
              <a:rPr lang="en-US" dirty="0"/>
              <a:t>  Visible and IR video and still image capability streamed in real-time Image geo-</a:t>
            </a:r>
          </a:p>
          <a:p>
            <a:r>
              <a:rPr lang="en-US" dirty="0"/>
              <a:t>   referencing and stabilization</a:t>
            </a:r>
            <a:r>
              <a:rPr lang="en-US" dirty="0" smtClean="0"/>
              <a:t>.</a:t>
            </a:r>
            <a:endParaRPr lang="en-US" dirty="0"/>
          </a:p>
          <a:p>
            <a:pPr>
              <a:buFont typeface="Arial" charset="0"/>
              <a:buChar char="•"/>
            </a:pPr>
            <a:r>
              <a:rPr lang="en-US" dirty="0"/>
              <a:t>  Geo-referenced camera pointing and fixed camera field of regard on a</a:t>
            </a:r>
          </a:p>
          <a:p>
            <a:r>
              <a:rPr lang="en-US" dirty="0"/>
              <a:t>   stationary ground position</a:t>
            </a:r>
            <a:r>
              <a:rPr lang="en-US" dirty="0" smtClean="0"/>
              <a:t>.</a:t>
            </a:r>
            <a:endParaRPr lang="en-US" dirty="0"/>
          </a:p>
          <a:p>
            <a:pPr>
              <a:buFont typeface="Arial" charset="0"/>
              <a:buChar char="•"/>
            </a:pPr>
            <a:r>
              <a:rPr lang="en-US" dirty="0"/>
              <a:t>  </a:t>
            </a:r>
            <a:r>
              <a:rPr lang="en-US" dirty="0" smtClean="0"/>
              <a:t>Full-motion </a:t>
            </a:r>
            <a:r>
              <a:rPr lang="en-US" dirty="0"/>
              <a:t>camera control </a:t>
            </a:r>
            <a:r>
              <a:rPr lang="en-US" dirty="0" smtClean="0"/>
              <a:t>in the air and later the by the ground </a:t>
            </a:r>
            <a:r>
              <a:rPr lang="en-US" dirty="0"/>
              <a:t>personnel </a:t>
            </a:r>
          </a:p>
        </p:txBody>
      </p:sp>
      <p:sp>
        <p:nvSpPr>
          <p:cNvPr id="10244" name="Rectangle 4"/>
          <p:cNvSpPr>
            <a:spLocks noChangeArrowheads="1"/>
          </p:cNvSpPr>
          <p:nvPr/>
        </p:nvSpPr>
        <p:spPr bwMode="auto">
          <a:xfrm>
            <a:off x="1981200" y="6324600"/>
            <a:ext cx="4275138" cy="369888"/>
          </a:xfrm>
          <a:prstGeom prst="rect">
            <a:avLst/>
          </a:prstGeom>
          <a:noFill/>
          <a:ln w="9525">
            <a:noFill/>
            <a:miter lim="800000"/>
            <a:headEnd/>
            <a:tailEnd/>
          </a:ln>
        </p:spPr>
        <p:txBody>
          <a:bodyPr wrap="none">
            <a:spAutoFit/>
          </a:bodyPr>
          <a:lstStyle/>
          <a:p>
            <a:r>
              <a:rPr lang="en-US"/>
              <a:t>http://hpwren.ucsd.edu/news/20090925/</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839200" cy="1295400"/>
          </a:xfrm>
        </p:spPr>
        <p:txBody>
          <a:bodyPr/>
          <a:lstStyle/>
          <a:p>
            <a:pPr eaLnBrk="1" hangingPunct="1">
              <a:defRPr/>
            </a:pPr>
            <a:r>
              <a:rPr sz="1400" b="0" dirty="0" smtClean="0">
                <a:ln w="18415" cmpd="sng">
                  <a:solidFill>
                    <a:srgbClr val="FFFFFF"/>
                  </a:solidFill>
                  <a:prstDash val="solid"/>
                </a:ln>
                <a:solidFill>
                  <a:schemeClr val="tx2"/>
                </a:solidFill>
                <a:effectLst>
                  <a:outerShdw blurRad="63500" dir="3600000" algn="tl" rotWithShape="0">
                    <a:srgbClr val="000000">
                      <a:alpha val="70000"/>
                    </a:srgbClr>
                  </a:outerShdw>
                </a:effectLst>
                <a:latin typeface="Verdana" pitchFamily="34" charset="0"/>
              </a:rPr>
              <a:t>  </a:t>
            </a:r>
            <a:endParaRPr sz="1400" b="0" dirty="0">
              <a:ln w="18415" cmpd="sng">
                <a:solidFill>
                  <a:srgbClr val="FFFFFF"/>
                </a:solidFill>
                <a:prstDash val="solid"/>
              </a:ln>
              <a:solidFill>
                <a:schemeClr val="tx2"/>
              </a:solidFill>
              <a:effectLst>
                <a:outerShdw blurRad="63500" dir="3600000" algn="tl" rotWithShape="0">
                  <a:srgbClr val="000000">
                    <a:alpha val="70000"/>
                  </a:srgbClr>
                </a:outerShdw>
              </a:effectLst>
              <a:latin typeface="Verdana" pitchFamily="34" charset="0"/>
            </a:endParaRPr>
          </a:p>
        </p:txBody>
      </p:sp>
      <p:pic>
        <p:nvPicPr>
          <p:cNvPr id="11268" name="Picture 5" descr="NP-antenna cm.jpg"/>
          <p:cNvPicPr>
            <a:picLocks noChangeAspect="1"/>
          </p:cNvPicPr>
          <p:nvPr/>
        </p:nvPicPr>
        <p:blipFill>
          <a:blip r:embed="rId2" cstate="print"/>
          <a:srcRect/>
          <a:stretch>
            <a:fillRect/>
          </a:stretch>
        </p:blipFill>
        <p:spPr bwMode="auto">
          <a:xfrm>
            <a:off x="4648200" y="2209800"/>
            <a:ext cx="3581400" cy="4038600"/>
          </a:xfrm>
          <a:prstGeom prst="rect">
            <a:avLst/>
          </a:prstGeom>
          <a:noFill/>
          <a:ln w="9525">
            <a:noFill/>
            <a:miter lim="800000"/>
            <a:headEnd/>
            <a:tailEnd/>
          </a:ln>
        </p:spPr>
      </p:pic>
      <p:pic>
        <p:nvPicPr>
          <p:cNvPr id="11269" name="Picture 13"/>
          <p:cNvPicPr>
            <a:picLocks noChangeAspect="1" noChangeArrowheads="1"/>
          </p:cNvPicPr>
          <p:nvPr/>
        </p:nvPicPr>
        <p:blipFill>
          <a:blip r:embed="rId3" cstate="print"/>
          <a:srcRect/>
          <a:stretch>
            <a:fillRect/>
          </a:stretch>
        </p:blipFill>
        <p:spPr bwMode="auto">
          <a:xfrm>
            <a:off x="4648200" y="6477000"/>
            <a:ext cx="4267200" cy="209550"/>
          </a:xfrm>
          <a:prstGeom prst="rect">
            <a:avLst/>
          </a:prstGeom>
          <a:noFill/>
          <a:ln w="9525">
            <a:noFill/>
            <a:miter lim="800000"/>
            <a:headEnd/>
            <a:tailEnd/>
          </a:ln>
        </p:spPr>
      </p:pic>
      <p:sp>
        <p:nvSpPr>
          <p:cNvPr id="6" name="TextBox 5"/>
          <p:cNvSpPr txBox="1"/>
          <p:nvPr/>
        </p:nvSpPr>
        <p:spPr>
          <a:xfrm>
            <a:off x="685800" y="1828800"/>
            <a:ext cx="7848600" cy="381000"/>
          </a:xfrm>
          <a:prstGeom prst="rect">
            <a:avLst/>
          </a:prstGeom>
          <a:noFill/>
        </p:spPr>
        <p:txBody>
          <a:bodyPr wrap="square" rtlCol="0">
            <a:spAutoFit/>
          </a:bodyPr>
          <a:lstStyle/>
          <a:p>
            <a:r>
              <a:rPr lang="en-US" dirty="0" smtClean="0"/>
              <a:t>    Camera mounted on AA-330             Tracking antenna at North Peak</a:t>
            </a:r>
            <a:endParaRPr lang="en-US" dirty="0"/>
          </a:p>
        </p:txBody>
      </p:sp>
      <p:sp>
        <p:nvSpPr>
          <p:cNvPr id="8" name="TextBox 7"/>
          <p:cNvSpPr txBox="1"/>
          <p:nvPr/>
        </p:nvSpPr>
        <p:spPr>
          <a:xfrm>
            <a:off x="152400" y="228600"/>
            <a:ext cx="8763000" cy="1323439"/>
          </a:xfrm>
          <a:prstGeom prst="rect">
            <a:avLst/>
          </a:prstGeom>
          <a:noFill/>
        </p:spPr>
        <p:txBody>
          <a:bodyPr wrap="square" rtlCol="0">
            <a:spAutoFit/>
          </a:bodyPr>
          <a:lstStyle/>
          <a:p>
            <a:r>
              <a:rPr lang="en-US" sz="1600" dirty="0" smtClean="0"/>
              <a:t>HPWREN provides the critical high-bandwidth aircraft data link between North Peak and the Internet. Live streaming full-motion video from the aircraft to points on the ground. HPWREN Team assisted in the installation and testing of the MIT equipment.  A series of flight tests have been conducted the </a:t>
            </a:r>
            <a:r>
              <a:rPr lang="en-US" sz="1600" dirty="0" smtClean="0"/>
              <a:t>past </a:t>
            </a:r>
            <a:r>
              <a:rPr lang="en-US" sz="1600" dirty="0" smtClean="0"/>
              <a:t>few months examining the performance of the system during air-to-ground communication</a:t>
            </a:r>
            <a:endParaRPr lang="en-US" sz="1600" dirty="0"/>
          </a:p>
        </p:txBody>
      </p:sp>
      <p:pic>
        <p:nvPicPr>
          <p:cNvPr id="1026" name="Picture 2" descr="C:\Documents and Settings\Ron\My Documents\HPWREN images - older\obj367geo337pg18p2.jpg"/>
          <p:cNvPicPr>
            <a:picLocks noChangeAspect="1" noChangeArrowheads="1"/>
          </p:cNvPicPr>
          <p:nvPr/>
        </p:nvPicPr>
        <p:blipFill>
          <a:blip r:embed="rId4" cstate="print"/>
          <a:srcRect/>
          <a:stretch>
            <a:fillRect/>
          </a:stretch>
        </p:blipFill>
        <p:spPr bwMode="auto">
          <a:xfrm>
            <a:off x="152400" y="2209800"/>
            <a:ext cx="4503906" cy="40386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152400" y="533400"/>
            <a:ext cx="3886200" cy="2590800"/>
          </a:xfrm>
          <a:prstGeom prst="rect">
            <a:avLst/>
          </a:prstGeom>
          <a:noFill/>
          <a:ln w="9525">
            <a:noFill/>
            <a:miter lim="800000"/>
            <a:headEnd/>
            <a:tailEnd/>
          </a:ln>
        </p:spPr>
      </p:pic>
      <p:pic>
        <p:nvPicPr>
          <p:cNvPr id="4" name="Picture 4"/>
          <p:cNvPicPr>
            <a:picLocks noChangeAspect="1" noChangeArrowheads="1"/>
          </p:cNvPicPr>
          <p:nvPr/>
        </p:nvPicPr>
        <p:blipFill>
          <a:blip r:embed="rId3" cstate="print"/>
          <a:srcRect/>
          <a:stretch>
            <a:fillRect/>
          </a:stretch>
        </p:blipFill>
        <p:spPr bwMode="auto">
          <a:xfrm>
            <a:off x="4724400" y="533400"/>
            <a:ext cx="3962400" cy="2590800"/>
          </a:xfrm>
          <a:prstGeom prst="rect">
            <a:avLst/>
          </a:prstGeom>
          <a:noFill/>
          <a:ln w="9525">
            <a:noFill/>
            <a:miter lim="800000"/>
            <a:headEnd/>
            <a:tailEnd/>
          </a:ln>
        </p:spPr>
      </p:pic>
      <p:pic>
        <p:nvPicPr>
          <p:cNvPr id="5" name="Picture 5"/>
          <p:cNvPicPr>
            <a:picLocks noChangeAspect="1" noChangeArrowheads="1"/>
          </p:cNvPicPr>
          <p:nvPr/>
        </p:nvPicPr>
        <p:blipFill>
          <a:blip r:embed="rId4" cstate="print"/>
          <a:srcRect/>
          <a:stretch>
            <a:fillRect/>
          </a:stretch>
        </p:blipFill>
        <p:spPr bwMode="auto">
          <a:xfrm>
            <a:off x="152400" y="3657600"/>
            <a:ext cx="3886200" cy="2667000"/>
          </a:xfrm>
          <a:prstGeom prst="rect">
            <a:avLst/>
          </a:prstGeom>
          <a:noFill/>
          <a:ln w="9525">
            <a:noFill/>
            <a:miter lim="800000"/>
            <a:headEnd/>
            <a:tailEnd/>
          </a:ln>
        </p:spPr>
      </p:pic>
      <p:pic>
        <p:nvPicPr>
          <p:cNvPr id="7" name="Picture 13"/>
          <p:cNvPicPr>
            <a:picLocks noChangeAspect="1" noChangeArrowheads="1"/>
          </p:cNvPicPr>
          <p:nvPr/>
        </p:nvPicPr>
        <p:blipFill>
          <a:blip r:embed="rId5" cstate="print"/>
          <a:srcRect/>
          <a:stretch>
            <a:fillRect/>
          </a:stretch>
        </p:blipFill>
        <p:spPr bwMode="auto">
          <a:xfrm>
            <a:off x="4648200" y="6477000"/>
            <a:ext cx="4267200" cy="209550"/>
          </a:xfrm>
          <a:prstGeom prst="rect">
            <a:avLst/>
          </a:prstGeom>
          <a:noFill/>
          <a:ln w="9525">
            <a:noFill/>
            <a:miter lim="800000"/>
            <a:headEnd/>
            <a:tailEnd/>
          </a:ln>
        </p:spPr>
      </p:pic>
      <p:sp>
        <p:nvSpPr>
          <p:cNvPr id="8" name="TextBox 7"/>
          <p:cNvSpPr txBox="1"/>
          <p:nvPr/>
        </p:nvSpPr>
        <p:spPr>
          <a:xfrm>
            <a:off x="228600" y="152400"/>
            <a:ext cx="8458200" cy="381000"/>
          </a:xfrm>
          <a:prstGeom prst="rect">
            <a:avLst/>
          </a:prstGeom>
          <a:noFill/>
        </p:spPr>
        <p:txBody>
          <a:bodyPr wrap="square" rtlCol="0">
            <a:spAutoFit/>
          </a:bodyPr>
          <a:lstStyle/>
          <a:p>
            <a:r>
              <a:rPr lang="en-US" dirty="0" smtClean="0"/>
              <a:t>          Camera &amp; Antennas                                          Radios w/DVR</a:t>
            </a:r>
            <a:endParaRPr lang="en-US" dirty="0"/>
          </a:p>
        </p:txBody>
      </p:sp>
      <p:sp>
        <p:nvSpPr>
          <p:cNvPr id="10" name="TextBox 9"/>
          <p:cNvSpPr txBox="1"/>
          <p:nvPr/>
        </p:nvSpPr>
        <p:spPr>
          <a:xfrm>
            <a:off x="152400" y="3276600"/>
            <a:ext cx="8991600" cy="369332"/>
          </a:xfrm>
          <a:prstGeom prst="rect">
            <a:avLst/>
          </a:prstGeom>
          <a:noFill/>
        </p:spPr>
        <p:txBody>
          <a:bodyPr wrap="square" rtlCol="0">
            <a:spAutoFit/>
          </a:bodyPr>
          <a:lstStyle/>
          <a:p>
            <a:r>
              <a:rPr lang="en-US" dirty="0" smtClean="0"/>
              <a:t>        Cockpit access w/ controls                        AAB w/Tracking antenna assembly</a:t>
            </a:r>
            <a:endParaRPr lang="en-US" dirty="0"/>
          </a:p>
        </p:txBody>
      </p:sp>
      <p:pic>
        <p:nvPicPr>
          <p:cNvPr id="12" name="Picture 3"/>
          <p:cNvPicPr>
            <a:picLocks noChangeAspect="1" noChangeArrowheads="1"/>
          </p:cNvPicPr>
          <p:nvPr/>
        </p:nvPicPr>
        <p:blipFill>
          <a:blip r:embed="rId6" cstate="print"/>
          <a:srcRect/>
          <a:stretch>
            <a:fillRect/>
          </a:stretch>
        </p:blipFill>
        <p:spPr bwMode="auto">
          <a:xfrm>
            <a:off x="4724400" y="3657600"/>
            <a:ext cx="3962400" cy="266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4600" y="2971800"/>
            <a:ext cx="3203448" cy="762000"/>
          </a:xfrm>
        </p:spPr>
        <p:txBody>
          <a:bodyPr>
            <a:normAutofit fontScale="90000"/>
          </a:bodyPr>
          <a:lstStyle/>
          <a:p>
            <a:r>
              <a:rPr lang="en-US" dirty="0" smtClean="0"/>
              <a:t>Questions  </a:t>
            </a:r>
            <a:endParaRPr lang="en-US" dirty="0"/>
          </a:p>
        </p:txBody>
      </p:sp>
      <p:sp>
        <p:nvSpPr>
          <p:cNvPr id="3" name="Subtitle 2"/>
          <p:cNvSpPr>
            <a:spLocks noGrp="1"/>
          </p:cNvSpPr>
          <p:nvPr>
            <p:ph type="subTitle" idx="1"/>
          </p:nvPr>
        </p:nvSpPr>
        <p:spPr>
          <a:xfrm>
            <a:off x="3048000" y="1066800"/>
            <a:ext cx="2139696" cy="810064"/>
          </a:xfrm>
        </p:spPr>
        <p:txBody>
          <a:bodyPr/>
          <a:lstStyle/>
          <a:p>
            <a:r>
              <a:rPr lang="en-US" sz="4000" dirty="0" smtClean="0">
                <a:solidFill>
                  <a:schemeClr val="tx2"/>
                </a:solidFill>
              </a:rPr>
              <a:t>The End</a:t>
            </a:r>
            <a:endParaRPr lang="en-US" sz="4000" dirty="0">
              <a:solidFill>
                <a:schemeClr val="tx2"/>
              </a:solidFill>
            </a:endParaRPr>
          </a:p>
        </p:txBody>
      </p:sp>
      <p:pic>
        <p:nvPicPr>
          <p:cNvPr id="4" name="Picture 13"/>
          <p:cNvPicPr>
            <a:picLocks noChangeAspect="1" noChangeArrowheads="1"/>
          </p:cNvPicPr>
          <p:nvPr/>
        </p:nvPicPr>
        <p:blipFill>
          <a:blip r:embed="rId2" cstate="print"/>
          <a:srcRect/>
          <a:stretch>
            <a:fillRect/>
          </a:stretch>
        </p:blipFill>
        <p:spPr bwMode="auto">
          <a:xfrm>
            <a:off x="4648200" y="6477000"/>
            <a:ext cx="4267200" cy="209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C100007"/>
          <p:cNvPicPr>
            <a:picLocks noChangeAspect="1" noChangeArrowheads="1"/>
          </p:cNvPicPr>
          <p:nvPr/>
        </p:nvPicPr>
        <p:blipFill>
          <a:blip r:embed="rId2" cstate="print"/>
          <a:srcRect/>
          <a:stretch>
            <a:fillRect/>
          </a:stretch>
        </p:blipFill>
        <p:spPr bwMode="auto">
          <a:xfrm>
            <a:off x="4191000" y="0"/>
            <a:ext cx="4964654" cy="6858000"/>
          </a:xfrm>
          <a:prstGeom prst="rect">
            <a:avLst/>
          </a:prstGeom>
          <a:noFill/>
          <a:ln w="9525">
            <a:noFill/>
            <a:miter lim="800000"/>
            <a:headEnd/>
            <a:tailEnd/>
          </a:ln>
        </p:spPr>
      </p:pic>
      <p:sp>
        <p:nvSpPr>
          <p:cNvPr id="1027" name="Rectangle 3"/>
          <p:cNvSpPr>
            <a:spLocks noChangeArrowheads="1"/>
          </p:cNvSpPr>
          <p:nvPr/>
        </p:nvSpPr>
        <p:spPr bwMode="auto">
          <a:xfrm>
            <a:off x="228600" y="-81408"/>
            <a:ext cx="3733800" cy="69865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bg2"/>
                </a:solidFill>
                <a:effectLst/>
                <a:latin typeface="Verdana" pitchFamily="34" charset="0"/>
                <a:ea typeface="Times New Roman" pitchFamily="18" charset="0"/>
              </a:rPr>
              <a:t>HPWREN and First Responders in 2009</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bg2"/>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bg2"/>
                </a:solidFill>
                <a:effectLst/>
                <a:latin typeface="Arial" pitchFamily="34" charset="0"/>
                <a:ea typeface="Times New Roman" pitchFamily="18" charset="0"/>
              </a:rPr>
              <a:t> This past year, fortunately there have not been any ICP deployments, even though the area remains under severe drought conditions for the seventh year. First responders especially the ECC dispatch centers rely heavily on the environmental cameras and sensors of HPWREN for daily weather conditions, reported fires and situational awareness in the county.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bg2"/>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bg2"/>
                </a:solidFill>
                <a:effectLst/>
                <a:latin typeface="Arial" pitchFamily="34" charset="0"/>
                <a:ea typeface="Times New Roman" pitchFamily="18" charset="0"/>
              </a:rPr>
              <a:t> HPWREN continues to support many first responders in Cal Fire with reliable network connectivity and environmental alerts on a daily basis. Without this vital network, first responders would have to find other means of gathering information for situational awareness.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bg2"/>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bg2"/>
                </a:solidFill>
                <a:effectLst/>
                <a:latin typeface="Arial" pitchFamily="34" charset="0"/>
                <a:ea typeface="Times New Roman" pitchFamily="18" charset="0"/>
              </a:rPr>
              <a:t> Personally I want to thank Hans Werner Braun and his dedicated associates for their hard work, research, dedication and persistence to maintain such a high level performance and reliability of HPWREN. </a:t>
            </a:r>
          </a:p>
          <a:p>
            <a:pPr marL="0" marR="0" lvl="0" indent="0" algn="l" defTabSz="914400" rtl="0" eaLnBrk="0" fontAlgn="base" latinLnBrk="0" hangingPunct="0">
              <a:lnSpc>
                <a:spcPct val="100000"/>
              </a:lnSpc>
              <a:spcBef>
                <a:spcPct val="0"/>
              </a:spcBef>
              <a:spcAft>
                <a:spcPct val="0"/>
              </a:spcAft>
              <a:buClrTx/>
              <a:buSzTx/>
              <a:buFontTx/>
              <a:buNone/>
              <a:tabLst/>
            </a:pPr>
            <a:endParaRPr lang="en-US" sz="1400" dirty="0" smtClean="0">
              <a:solidFill>
                <a:schemeClr val="bg2"/>
              </a:solidFill>
              <a:latin typeface="Arial" pitchFamily="34" charset="0"/>
              <a:ea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bg2"/>
                </a:solidFill>
                <a:effectLst/>
                <a:latin typeface="Arial" pitchFamily="34" charset="0"/>
                <a:ea typeface="Times New Roman" pitchFamily="18" charset="0"/>
              </a:rPr>
              <a:t> One man’s vision has lead to many great projects and collaborations, which would have never been possible without such passion and commitment. </a:t>
            </a:r>
          </a:p>
          <a:p>
            <a:pPr marL="0" marR="0" lvl="0" indent="0" algn="l" defTabSz="914400" rtl="0" eaLnBrk="0" fontAlgn="base" latinLnBrk="0" hangingPunct="0">
              <a:lnSpc>
                <a:spcPct val="100000"/>
              </a:lnSpc>
              <a:spcBef>
                <a:spcPct val="0"/>
              </a:spcBef>
              <a:spcAft>
                <a:spcPct val="0"/>
              </a:spcAft>
              <a:buClrTx/>
              <a:buSzTx/>
              <a:buFontTx/>
              <a:buNone/>
              <a:tabLst/>
            </a:pPr>
            <a:endParaRPr lang="en-US" sz="1400" dirty="0" smtClean="0">
              <a:solidFill>
                <a:schemeClr val="bg2"/>
              </a:solidFill>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bg2"/>
                </a:solidFill>
                <a:effectLst/>
                <a:latin typeface="Arial" pitchFamily="34" charset="0"/>
              </a:rPr>
              <a:t>Ron Serabia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Effect transition="in" filter="fade">
                                      <p:cBhvr>
                                        <p:cTn id="7" dur="1000"/>
                                        <p:tgtEl>
                                          <p:spTgt spid="1027">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027">
                                            <p:txEl>
                                              <p:pRg st="2" end="2"/>
                                            </p:txEl>
                                          </p:spTgt>
                                        </p:tgtEl>
                                        <p:attrNameLst>
                                          <p:attrName>style.visibility</p:attrName>
                                        </p:attrNameLst>
                                      </p:cBhvr>
                                      <p:to>
                                        <p:strVal val="visible"/>
                                      </p:to>
                                    </p:set>
                                    <p:animEffect transition="in" filter="fade">
                                      <p:cBhvr>
                                        <p:cTn id="11" dur="1000"/>
                                        <p:tgtEl>
                                          <p:spTgt spid="1027">
                                            <p:txEl>
                                              <p:pRg st="2" end="2"/>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027">
                                            <p:txEl>
                                              <p:pRg st="4" end="4"/>
                                            </p:txEl>
                                          </p:spTgt>
                                        </p:tgtEl>
                                        <p:attrNameLst>
                                          <p:attrName>style.visibility</p:attrName>
                                        </p:attrNameLst>
                                      </p:cBhvr>
                                      <p:to>
                                        <p:strVal val="visible"/>
                                      </p:to>
                                    </p:set>
                                    <p:animEffect transition="in" filter="fade">
                                      <p:cBhvr>
                                        <p:cTn id="15" dur="1000"/>
                                        <p:tgtEl>
                                          <p:spTgt spid="1027">
                                            <p:txEl>
                                              <p:pRg st="4" end="4"/>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1027">
                                            <p:txEl>
                                              <p:pRg st="6" end="6"/>
                                            </p:txEl>
                                          </p:spTgt>
                                        </p:tgtEl>
                                        <p:attrNameLst>
                                          <p:attrName>style.visibility</p:attrName>
                                        </p:attrNameLst>
                                      </p:cBhvr>
                                      <p:to>
                                        <p:strVal val="visible"/>
                                      </p:to>
                                    </p:set>
                                    <p:animEffect transition="in" filter="fade">
                                      <p:cBhvr>
                                        <p:cTn id="19" dur="1000"/>
                                        <p:tgtEl>
                                          <p:spTgt spid="1027">
                                            <p:txEl>
                                              <p:pRg st="6" end="6"/>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1027">
                                            <p:txEl>
                                              <p:pRg st="8" end="8"/>
                                            </p:txEl>
                                          </p:spTgt>
                                        </p:tgtEl>
                                        <p:attrNameLst>
                                          <p:attrName>style.visibility</p:attrName>
                                        </p:attrNameLst>
                                      </p:cBhvr>
                                      <p:to>
                                        <p:strVal val="visible"/>
                                      </p:to>
                                    </p:set>
                                    <p:animEffect transition="in" filter="fade">
                                      <p:cBhvr>
                                        <p:cTn id="23" dur="1000"/>
                                        <p:tgtEl>
                                          <p:spTgt spid="1027">
                                            <p:txEl>
                                              <p:pRg st="8" end="8"/>
                                            </p:tx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1027">
                                            <p:txEl>
                                              <p:pRg st="10" end="10"/>
                                            </p:txEl>
                                          </p:spTgt>
                                        </p:tgtEl>
                                        <p:attrNameLst>
                                          <p:attrName>style.visibility</p:attrName>
                                        </p:attrNameLst>
                                      </p:cBhvr>
                                      <p:to>
                                        <p:strVal val="visible"/>
                                      </p:to>
                                    </p:set>
                                    <p:animEffect transition="in" filter="fade">
                                      <p:cBhvr>
                                        <p:cTn id="27" dur="1000"/>
                                        <p:tgtEl>
                                          <p:spTgt spid="1027">
                                            <p:txEl>
                                              <p:pRg st="10" end="10"/>
                                            </p:txEl>
                                          </p:spTgt>
                                        </p:tgtEl>
                                      </p:cBhvr>
                                    </p:animEffect>
                                  </p:childTnLst>
                                </p:cTn>
                              </p:par>
                            </p:childTnLst>
                          </p:cTn>
                        </p:par>
                        <p:par>
                          <p:cTn id="28" fill="hold">
                            <p:stCondLst>
                              <p:cond delay="6000"/>
                            </p:stCondLst>
                            <p:childTnLst>
                              <p:par>
                                <p:cTn id="29" presetID="10" presetClass="entr" presetSubtype="0" fill="hold" nodeType="afterEffect">
                                  <p:stCondLst>
                                    <p:cond delay="12000"/>
                                  </p:stCondLst>
                                  <p:childTnLst>
                                    <p:set>
                                      <p:cBhvr>
                                        <p:cTn id="30" dur="1" fill="hold">
                                          <p:stCondLst>
                                            <p:cond delay="0"/>
                                          </p:stCondLst>
                                        </p:cTn>
                                        <p:tgtEl>
                                          <p:spTgt spid="1026"/>
                                        </p:tgtEl>
                                        <p:attrNameLst>
                                          <p:attrName>style.visibility</p:attrName>
                                        </p:attrNameLst>
                                      </p:cBhvr>
                                      <p:to>
                                        <p:strVal val="visible"/>
                                      </p:to>
                                    </p:set>
                                    <p:animEffect transition="in" filter="fade">
                                      <p:cBhvr>
                                        <p:cTn id="31" dur="5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bldLvl="2"/>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342</TotalTime>
  <Words>617</Words>
  <Application>Microsoft Office PowerPoint</Application>
  <PresentationFormat>On-screen Show (4:3)</PresentationFormat>
  <Paragraphs>47</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Flow</vt:lpstr>
      <vt:lpstr>Slide 1</vt:lpstr>
      <vt:lpstr>Slide 2</vt:lpstr>
      <vt:lpstr>Slide 3</vt:lpstr>
      <vt:lpstr>Slide 4</vt:lpstr>
      <vt:lpstr>Flight communications test, fixed antenna - August 2002</vt:lpstr>
      <vt:lpstr> Situational Awareness for First Responders </vt:lpstr>
      <vt:lpstr>  </vt:lpstr>
      <vt:lpstr>Slide 8</vt:lpstr>
      <vt:lpstr>Questions  </vt:lpstr>
      <vt:lpstr>Slide 10</vt:lpstr>
    </vt:vector>
  </TitlesOfParts>
  <Company>your company 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your name</dc:creator>
  <cp:lastModifiedBy>your name</cp:lastModifiedBy>
  <cp:revision>138</cp:revision>
  <dcterms:created xsi:type="dcterms:W3CDTF">2009-11-04T05:25:44Z</dcterms:created>
  <dcterms:modified xsi:type="dcterms:W3CDTF">2009-11-05T06:10:32Z</dcterms:modified>
</cp:coreProperties>
</file>