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8"/>
  </p:notesMasterIdLst>
  <p:sldIdLst>
    <p:sldId id="336" r:id="rId2"/>
    <p:sldId id="349" r:id="rId3"/>
    <p:sldId id="351" r:id="rId4"/>
    <p:sldId id="341" r:id="rId5"/>
    <p:sldId id="360" r:id="rId6"/>
    <p:sldId id="347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00"/>
    <a:srgbClr val="FFFF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3923" autoAdjust="0"/>
    <p:restoredTop sz="94660"/>
  </p:normalViewPr>
  <p:slideViewPr>
    <p:cSldViewPr snapToGrid="0">
      <p:cViewPr>
        <p:scale>
          <a:sx n="100" d="100"/>
          <a:sy n="100" d="100"/>
        </p:scale>
        <p:origin x="-80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fld id="{DE86683C-6379-AB4F-BD12-194D75B85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</a:t>
            </a:r>
            <a:r>
              <a:rPr lang="en-US" baseline="0" dirty="0" smtClean="0"/>
              <a:t> are the NEES@UCSB Field sites?</a:t>
            </a:r>
          </a:p>
          <a:p>
            <a:r>
              <a:rPr lang="en-US" baseline="0" dirty="0" smtClean="0"/>
              <a:t>Permanently instrumented field sites for </a:t>
            </a:r>
            <a:r>
              <a:rPr lang="en-US" baseline="0" dirty="0" smtClean="0"/>
              <a:t>monitoring</a:t>
            </a:r>
            <a:r>
              <a:rPr lang="en-US" baseline="0" dirty="0" smtClean="0"/>
              <a:t> ground motion, liquefaction, and soil-foundation-structure interaction</a:t>
            </a:r>
          </a:p>
          <a:p>
            <a:r>
              <a:rPr lang="en-US" baseline="0" dirty="0" smtClean="0"/>
              <a:t>Southern California along active fault zones, GVDA above Palm Springs along the San Jacinto Fault, WLA below the Salton Sea along the San Andreas Fault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86683C-6379-AB4F-BD12-194D75B8566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HPWREN</a:t>
            </a:r>
            <a:r>
              <a:rPr lang="en-US" baseline="0" dirty="0" smtClean="0"/>
              <a:t> connectivity is a critical part of the NEES@UCSB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86683C-6379-AB4F-BD12-194D75B8566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post conference field</a:t>
            </a:r>
            <a:r>
              <a:rPr lang="en-US" baseline="0" dirty="0" smtClean="0"/>
              <a:t> trip highlighting the NEES program at UC San Diego and the mobile and permanent field facilities at UCLA, UTA, and UC Santa Barbara.</a:t>
            </a:r>
          </a:p>
          <a:p>
            <a:r>
              <a:rPr lang="en-US" baseline="0" dirty="0" smtClean="0"/>
              <a:t>~85 participants were given a virtual tour of the UCSB field sites using the HPWREN provided </a:t>
            </a:r>
            <a:r>
              <a:rPr lang="en-US" baseline="0" dirty="0" err="1" smtClean="0"/>
              <a:t>telepresence</a:t>
            </a:r>
            <a:r>
              <a:rPr lang="en-US" baseline="0" dirty="0" smtClean="0"/>
              <a:t>. In addition to touring the field site facilities, current research projects, significant earthquakes, access to data, and future research potential were discussed.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86683C-6379-AB4F-BD12-194D75B8566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During a 2010 research experiment, an additional camera was installed while a</a:t>
            </a:r>
            <a:r>
              <a:rPr lang="en-US" baseline="0" dirty="0" smtClean="0"/>
              <a:t> temporary structure was being excited using the Mighty Mouse shaker from the NEES@UCLA equipment site. The experiment was viewed by a number of researchers nationwide as well as program managers at NSF in Washington DC.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86683C-6379-AB4F-BD12-194D75B8566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25</a:t>
            </a:r>
            <a:r>
              <a:rPr lang="en-US" baseline="30000"/>
              <a:t>th</a:t>
            </a:r>
            <a:r>
              <a:rPr lang="en-US"/>
              <a:t>, 2006 - UCSD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373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May 29</a:t>
            </a:r>
            <a:r>
              <a:rPr lang="en-US" baseline="30000" smtClean="0"/>
              <a:t>th</a:t>
            </a:r>
            <a:r>
              <a:rPr lang="en-US" smtClean="0"/>
              <a:t>, 2010 - UCSD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4295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Two Recent Examples of NEES</a:t>
            </a:r>
            <a:r>
              <a:rPr lang="en-US" dirty="0" smtClean="0">
                <a:solidFill>
                  <a:srgbClr val="FFFFFF"/>
                </a:solidFill>
              </a:rPr>
              <a:t>@UCSB</a:t>
            </a:r>
            <a:r>
              <a:rPr lang="en-US" dirty="0" smtClean="0">
                <a:solidFill>
                  <a:srgbClr val="FFFFFF"/>
                </a:solidFill>
              </a:rPr>
              <a:t> using HPWREN for Outreach </a:t>
            </a:r>
            <a:br>
              <a:rPr lang="en-US" dirty="0" smtClean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Jamison </a:t>
            </a:r>
            <a:r>
              <a:rPr lang="en-US" dirty="0" smtClean="0"/>
              <a:t>Steidl</a:t>
            </a:r>
          </a:p>
          <a:p>
            <a:r>
              <a:rPr lang="en-US" dirty="0" smtClean="0"/>
              <a:t>UC Santa </a:t>
            </a:r>
            <a:r>
              <a:rPr lang="en-US" dirty="0" smtClean="0"/>
              <a:t>Barbara</a:t>
            </a:r>
          </a:p>
          <a:p>
            <a:r>
              <a:rPr lang="en-US" dirty="0" smtClean="0"/>
              <a:t>2010 HPWREN Annual Meeting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nees.ucsb.edu</a:t>
            </a:r>
            <a:endParaRPr lang="en-US" dirty="0"/>
          </a:p>
        </p:txBody>
      </p:sp>
      <p:pic>
        <p:nvPicPr>
          <p:cNvPr id="4" name="Picture 4" descr="nees-ucs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52400"/>
            <a:ext cx="7239000" cy="952500"/>
          </a:xfrm>
          <a:prstGeom prst="rect">
            <a:avLst/>
          </a:prstGeom>
          <a:noFill/>
        </p:spPr>
      </p:pic>
      <p:pic>
        <p:nvPicPr>
          <p:cNvPr id="5" name="Picture 4" descr="NEESLogo4C_vertic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8905" y="5791200"/>
            <a:ext cx="906780" cy="90678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Picture 5" descr="nsf4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579120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VDAphot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138" y="1232404"/>
            <a:ext cx="8289925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wla-p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04" y="3958871"/>
            <a:ext cx="8940800" cy="2514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202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NEES@UCSB</a:t>
            </a:r>
          </a:p>
          <a:p>
            <a:pPr algn="ctr"/>
            <a:r>
              <a:rPr lang="en-US" sz="3600" dirty="0" smtClean="0"/>
              <a:t>GVDA </a:t>
            </a:r>
            <a:r>
              <a:rPr lang="en-US" sz="3600" dirty="0" smtClean="0"/>
              <a:t>(top) and WLA (bottom) Field </a:t>
            </a:r>
            <a:r>
              <a:rPr lang="en-US" sz="3600" dirty="0"/>
              <a:t>S</a:t>
            </a:r>
            <a:r>
              <a:rPr lang="en-US" sz="3600" dirty="0" smtClean="0"/>
              <a:t>ites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285625" y="965200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r>
              <a:rPr lang="en-US" sz="4400" dirty="0" smtClean="0">
                <a:solidFill>
                  <a:srgbClr val="FFFFFF"/>
                </a:solidFill>
              </a:rPr>
              <a:t>Wireless Video &amp; </a:t>
            </a:r>
            <a:r>
              <a:rPr lang="en-US" sz="4400" dirty="0">
                <a:solidFill>
                  <a:srgbClr val="FFFFFF"/>
                </a:solidFill>
              </a:rPr>
              <a:t>Data </a:t>
            </a:r>
            <a:r>
              <a:rPr lang="en-US" sz="4400" dirty="0" smtClean="0">
                <a:solidFill>
                  <a:srgbClr val="FFFFFF"/>
                </a:solidFill>
              </a:rPr>
              <a:t>Telemetry</a:t>
            </a:r>
          </a:p>
          <a:p>
            <a:pPr algn="ctr"/>
            <a:r>
              <a:rPr lang="en-US" sz="4400" dirty="0" smtClean="0">
                <a:solidFill>
                  <a:srgbClr val="FFFFFF"/>
                </a:solidFill>
              </a:rPr>
              <a:t>via</a:t>
            </a:r>
            <a:r>
              <a:rPr lang="en-US" sz="4400" dirty="0" smtClean="0">
                <a:solidFill>
                  <a:srgbClr val="FFFFFF"/>
                </a:solidFill>
              </a:rPr>
              <a:t/>
            </a:r>
            <a:br>
              <a:rPr lang="en-US" sz="4400" dirty="0" smtClean="0">
                <a:solidFill>
                  <a:srgbClr val="FFFFFF"/>
                </a:solidFill>
              </a:rPr>
            </a:br>
            <a:r>
              <a:rPr lang="en-US" sz="4400" dirty="0" err="1">
                <a:solidFill>
                  <a:srgbClr val="FFFFFF"/>
                </a:solidFill>
              </a:rPr>
              <a:t>UCSD’s</a:t>
            </a:r>
            <a:r>
              <a:rPr lang="en-US" sz="4400" dirty="0" smtClean="0">
                <a:solidFill>
                  <a:srgbClr val="FFFFFF"/>
                </a:solidFill>
              </a:rPr>
              <a:t> HPWREN</a:t>
            </a:r>
            <a:endParaRPr lang="en-US" sz="4400" dirty="0">
              <a:solidFill>
                <a:srgbClr val="FFFFFF"/>
              </a:solidFill>
            </a:endParaRPr>
          </a:p>
        </p:txBody>
      </p:sp>
      <p:pic>
        <p:nvPicPr>
          <p:cNvPr id="55299" name="Picture 3" descr="RIMG0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63" y="2990850"/>
            <a:ext cx="3771900" cy="252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6" descr="hpwren-2009103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21138" y="2374900"/>
            <a:ext cx="508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 bwMode="auto">
          <a:xfrm>
            <a:off x="5486400" y="2785533"/>
            <a:ext cx="237067" cy="23706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450666" y="3903134"/>
            <a:ext cx="237067" cy="23706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Using </a:t>
            </a:r>
            <a:r>
              <a:rPr lang="en-US" sz="3600" dirty="0" smtClean="0"/>
              <a:t>HPWREN to take Researchers on a Virtual Tour of the Field sites</a:t>
            </a:r>
            <a:endParaRPr lang="en-US" sz="3600" dirty="0"/>
          </a:p>
        </p:txBody>
      </p:sp>
      <p:pic>
        <p:nvPicPr>
          <p:cNvPr id="4" name="Content Placeholder 3" descr="Screen shot 2010-05-29 at 9.50.00 A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0846" r="-10846"/>
          <a:stretch>
            <a:fillRect/>
          </a:stretch>
        </p:blipFill>
        <p:spPr>
          <a:xfrm>
            <a:off x="457200" y="1641670"/>
            <a:ext cx="8229600" cy="4525963"/>
          </a:xfrm>
        </p:spPr>
      </p:pic>
      <p:sp>
        <p:nvSpPr>
          <p:cNvPr id="5" name="TextBox 4"/>
          <p:cNvSpPr txBox="1"/>
          <p:nvPr/>
        </p:nvSpPr>
        <p:spPr>
          <a:xfrm>
            <a:off x="1037728" y="6186499"/>
            <a:ext cx="7114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http://</a:t>
            </a:r>
            <a:r>
              <a:rPr lang="en-US" sz="3600" dirty="0" err="1" smtClean="0"/>
              <a:t>nees.ucsb.edu/telepresence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1308"/>
            <a:ext cx="9144000" cy="1143000"/>
          </a:xfrm>
        </p:spPr>
        <p:txBody>
          <a:bodyPr/>
          <a:lstStyle/>
          <a:p>
            <a:r>
              <a:rPr lang="en-US" dirty="0" smtClean="0"/>
              <a:t>Webcasting Experiments</a:t>
            </a:r>
            <a:br>
              <a:rPr lang="en-US" dirty="0" smtClean="0"/>
            </a:br>
            <a:r>
              <a:rPr lang="en-US" sz="2400" dirty="0" smtClean="0"/>
              <a:t>UC Berkeley NEESR Grand Challenge</a:t>
            </a:r>
            <a:br>
              <a:rPr lang="en-US" sz="2400" dirty="0" smtClean="0"/>
            </a:br>
            <a:r>
              <a:rPr lang="en-US" sz="2400" dirty="0" smtClean="0"/>
              <a:t>NEES@UCLA and project co-PI Stewart testing at WLA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895" y="1384529"/>
            <a:ext cx="6400800" cy="4800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7000" y="6238317"/>
            <a:ext cx="894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none" dirty="0" smtClean="0"/>
              <a:t>2010 Project- </a:t>
            </a:r>
            <a:r>
              <a:rPr lang="en-US" u="none" dirty="0" err="1" smtClean="0"/>
              <a:t>NEES</a:t>
            </a:r>
            <a:r>
              <a:rPr lang="en-US" u="none" dirty="0" err="1" smtClean="0"/>
              <a:t>@UCLA’s</a:t>
            </a:r>
            <a:r>
              <a:rPr lang="en-US" u="none" dirty="0" smtClean="0"/>
              <a:t> “Mighty Mouse” shakes the temporary structure at </a:t>
            </a:r>
            <a:r>
              <a:rPr lang="en-US" u="none" dirty="0" smtClean="0"/>
              <a:t>WLA</a:t>
            </a:r>
            <a:endParaRPr lang="en-US" u="none" dirty="0"/>
          </a:p>
        </p:txBody>
      </p:sp>
      <p:pic>
        <p:nvPicPr>
          <p:cNvPr id="8" name="Picture 7" descr="SANY039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846" y="1456017"/>
            <a:ext cx="6217920" cy="46634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1308" y="300624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sz="2800" dirty="0" smtClean="0"/>
              <a:t>Please visit us at . . . </a:t>
            </a:r>
          </a:p>
        </p:txBody>
      </p:sp>
      <p:sp>
        <p:nvSpPr>
          <p:cNvPr id="50179" name="Subtitle 4"/>
          <p:cNvSpPr>
            <a:spLocks noGrp="1"/>
          </p:cNvSpPr>
          <p:nvPr>
            <p:ph type="subTitle" idx="1"/>
          </p:nvPr>
        </p:nvSpPr>
        <p:spPr>
          <a:xfrm>
            <a:off x="1371600" y="990600"/>
            <a:ext cx="6400800" cy="838200"/>
          </a:xfrm>
        </p:spPr>
        <p:txBody>
          <a:bodyPr/>
          <a:lstStyle/>
          <a:p>
            <a:r>
              <a:rPr lang="en-US" sz="3600" dirty="0" smtClean="0"/>
              <a:t>http://</a:t>
            </a:r>
            <a:r>
              <a:rPr lang="en-US" sz="3600" dirty="0" err="1" smtClean="0"/>
              <a:t>nees.ucsb.edu</a:t>
            </a:r>
            <a:r>
              <a:rPr lang="en-US" sz="3600" dirty="0" smtClean="0"/>
              <a:t>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1803400"/>
            <a:ext cx="6096000" cy="923330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Tahoma" charset="0"/>
              </a:rPr>
              <a:t>Special Thanks </a:t>
            </a:r>
            <a:r>
              <a:rPr lang="en-US" dirty="0" smtClean="0">
                <a:latin typeface="Tahoma" charset="0"/>
              </a:rPr>
              <a:t>to:</a:t>
            </a:r>
          </a:p>
          <a:p>
            <a:pPr algn="ctr"/>
            <a:r>
              <a:rPr lang="en-US" u="none" dirty="0" smtClean="0">
                <a:latin typeface="Tahoma" charset="0"/>
              </a:rPr>
              <a:t> </a:t>
            </a:r>
            <a:r>
              <a:rPr lang="en-US" u="none" dirty="0">
                <a:latin typeface="Tahoma" charset="0"/>
              </a:rPr>
              <a:t>T</a:t>
            </a:r>
            <a:r>
              <a:rPr lang="en-US" u="none" dirty="0" smtClean="0">
                <a:latin typeface="Tahoma" charset="0"/>
              </a:rPr>
              <a:t>he </a:t>
            </a:r>
            <a:r>
              <a:rPr lang="en-US" u="none" dirty="0" err="1">
                <a:latin typeface="Tahoma" charset="0"/>
              </a:rPr>
              <a:t>nees@UCSB</a:t>
            </a:r>
            <a:r>
              <a:rPr lang="en-US" u="none" dirty="0">
                <a:latin typeface="Tahoma" charset="0"/>
              </a:rPr>
              <a:t> Team:</a:t>
            </a:r>
          </a:p>
          <a:p>
            <a:pPr algn="ctr"/>
            <a:endParaRPr lang="en-US" dirty="0">
              <a:latin typeface="Tahom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8504" y="2326144"/>
            <a:ext cx="2173341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u="none" dirty="0" smtClean="0">
                <a:latin typeface="+mn-lt"/>
              </a:rPr>
              <a:t>Sandy Seale</a:t>
            </a:r>
          </a:p>
          <a:p>
            <a:pPr algn="ctr">
              <a:defRPr/>
            </a:pPr>
            <a:r>
              <a:rPr lang="en-US" u="none" dirty="0" smtClean="0">
                <a:latin typeface="+mn-lt"/>
              </a:rPr>
              <a:t>Hank </a:t>
            </a:r>
            <a:r>
              <a:rPr lang="en-US" u="none" dirty="0" err="1">
                <a:latin typeface="+mn-lt"/>
              </a:rPr>
              <a:t>Ratzesberger</a:t>
            </a:r>
            <a:endParaRPr lang="en-US" u="none" dirty="0">
              <a:latin typeface="+mn-lt"/>
            </a:endParaRPr>
          </a:p>
          <a:p>
            <a:pPr algn="ctr">
              <a:defRPr/>
            </a:pPr>
            <a:r>
              <a:rPr lang="en-US" u="none" dirty="0">
                <a:latin typeface="+mn-lt"/>
              </a:rPr>
              <a:t>Paul </a:t>
            </a:r>
            <a:r>
              <a:rPr lang="en-US" u="none" dirty="0" err="1">
                <a:latin typeface="+mn-lt"/>
              </a:rPr>
              <a:t>Hegarty</a:t>
            </a:r>
            <a:endParaRPr lang="en-US" u="none" dirty="0">
              <a:latin typeface="+mn-lt"/>
            </a:endParaRPr>
          </a:p>
          <a:p>
            <a:pPr algn="ctr">
              <a:defRPr/>
            </a:pPr>
            <a:r>
              <a:rPr lang="en-US" u="none" dirty="0">
                <a:latin typeface="+mn-lt"/>
              </a:rPr>
              <a:t>Francesco </a:t>
            </a:r>
            <a:r>
              <a:rPr lang="en-US" u="none" dirty="0" err="1">
                <a:latin typeface="+mn-lt"/>
              </a:rPr>
              <a:t>Civlilini</a:t>
            </a:r>
            <a:endParaRPr lang="en-US" u="none" dirty="0">
              <a:latin typeface="+mn-lt"/>
            </a:endParaRPr>
          </a:p>
          <a:p>
            <a:pPr algn="ctr">
              <a:defRPr/>
            </a:pPr>
            <a:r>
              <a:rPr lang="en-US" u="none" dirty="0">
                <a:latin typeface="+mn-lt"/>
              </a:rPr>
              <a:t>Sarah </a:t>
            </a:r>
            <a:r>
              <a:rPr lang="en-US" u="none" dirty="0" err="1">
                <a:latin typeface="+mn-lt"/>
              </a:rPr>
              <a:t>Askeland</a:t>
            </a:r>
            <a:endParaRPr lang="en-US" u="none" dirty="0">
              <a:latin typeface="+mn-lt"/>
            </a:endParaRPr>
          </a:p>
          <a:p>
            <a:pPr algn="ctr">
              <a:defRPr/>
            </a:pPr>
            <a:r>
              <a:rPr lang="en-US" u="none" dirty="0">
                <a:latin typeface="+mn-lt"/>
              </a:rPr>
              <a:t>Robin Gee</a:t>
            </a:r>
          </a:p>
          <a:p>
            <a:pPr>
              <a:defRPr/>
            </a:pPr>
            <a:endParaRPr lang="en-US" u="none" dirty="0">
              <a:latin typeface="+mn-lt"/>
            </a:endParaRPr>
          </a:p>
        </p:txBody>
      </p:sp>
      <p:pic>
        <p:nvPicPr>
          <p:cNvPr id="50182" name="Picture 6" descr="nsf4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9100" y="60985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&#10;nees logo.png                                                  00085CC1Macintosh HD                   C315B7EB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6096000"/>
            <a:ext cx="17192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the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6096000"/>
            <a:ext cx="10239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4222392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smtClean="0"/>
              <a:t>The George E. Brown, Jr. Network for Earthquake Engineering Simulation (NEES) Program of the National Science Foundation </a:t>
            </a:r>
            <a:endParaRPr lang="en-US" u="none" dirty="0"/>
          </a:p>
          <a:p>
            <a:pPr algn="ctr"/>
            <a:r>
              <a:rPr lang="en-US" u="none" dirty="0" smtClean="0"/>
              <a:t>Award Numbers </a:t>
            </a:r>
            <a:r>
              <a:rPr lang="en-US" u="none" dirty="0" smtClean="0">
                <a:solidFill>
                  <a:srgbClr val="FFFFFF"/>
                </a:solidFill>
              </a:rPr>
              <a:t>CMS-0217421, CMS-04002490, and CMMI-</a:t>
            </a:r>
            <a:r>
              <a:rPr lang="en-US" u="none" dirty="0" smtClean="0">
                <a:solidFill>
                  <a:srgbClr val="FFFFFF"/>
                </a:solidFill>
              </a:rPr>
              <a:t>0927178</a:t>
            </a:r>
          </a:p>
          <a:p>
            <a:pPr algn="ctr"/>
            <a:endParaRPr lang="en-US" u="none" dirty="0" smtClean="0">
              <a:solidFill>
                <a:srgbClr val="FFFFFF"/>
              </a:solidFill>
            </a:endParaRPr>
          </a:p>
          <a:p>
            <a:pPr algn="ctr"/>
            <a:r>
              <a:rPr lang="en-US" u="none" dirty="0" smtClean="0"/>
              <a:t>Remote site communications are made possible by </a:t>
            </a:r>
            <a:r>
              <a:rPr lang="en-US" u="none" dirty="0" smtClean="0"/>
              <a:t>the HPWREN </a:t>
            </a:r>
            <a:r>
              <a:rPr lang="en-US" u="none" dirty="0" smtClean="0"/>
              <a:t>program at UC San Diego, NSF grant numbers 0087344 and </a:t>
            </a:r>
            <a:r>
              <a:rPr lang="en-US" u="none" dirty="0" smtClean="0"/>
              <a:t>0426879 and </a:t>
            </a:r>
            <a:r>
              <a:rPr lang="en-US" u="none" dirty="0" smtClean="0"/>
              <a:t>0944131</a:t>
            </a:r>
            <a:endParaRPr lang="en-US" u="none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2840</TotalTime>
  <Words>400</Words>
  <Application>Microsoft Macintosh PowerPoint</Application>
  <PresentationFormat>On-screen Show (4:3)</PresentationFormat>
  <Paragraphs>39</Paragraphs>
  <Slides>6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Two Recent Examples of NEES@UCSB using HPWREN for Outreach  </vt:lpstr>
      <vt:lpstr>Slide 2</vt:lpstr>
      <vt:lpstr>Slide 3</vt:lpstr>
      <vt:lpstr>Using HPWREN to take Researchers on a Virtual Tour of the Field sites</vt:lpstr>
      <vt:lpstr>Webcasting Experiments UC Berkeley NEESR Grand Challenge NEES@UCLA and project co-PI Stewart testing at WLA</vt:lpstr>
      <vt:lpstr>Please visit us at . . . </vt:lpstr>
    </vt:vector>
  </TitlesOfParts>
  <Company>Crustal Studies - UCSB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Strong Ground Motion:</dc:title>
  <dc:creator>Jamison Steidl</dc:creator>
  <cp:lastModifiedBy>Jamison Steidl</cp:lastModifiedBy>
  <cp:revision>42</cp:revision>
  <dcterms:created xsi:type="dcterms:W3CDTF">2010-12-02T04:52:12Z</dcterms:created>
  <dcterms:modified xsi:type="dcterms:W3CDTF">2010-12-02T05:51:13Z</dcterms:modified>
</cp:coreProperties>
</file>